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slideLayouts/slideLayout5.xml" ContentType="application/vnd.openxmlformats-officedocument.presentationml.slideLayout+xml"/>
  <Override PartName="/ppt/theme/theme3.xml" ContentType="application/vnd.openxmlformats-officedocument.theme+xml"/>
  <Override PartName="/ppt/slideLayouts/slideLayout6.xml" ContentType="application/vnd.openxmlformats-officedocument.presentationml.slideLayout+xml"/>
  <Override PartName="/ppt/theme/theme4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5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6.xml" ContentType="application/vnd.openxmlformats-officedocument.theme+xml"/>
  <Override PartName="/ppt/slideLayouts/slideLayout24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  <p:sldMasterId id="2147483665" r:id="rId2"/>
    <p:sldMasterId id="2147483707" r:id="rId3"/>
    <p:sldMasterId id="2147483700" r:id="rId4"/>
    <p:sldMasterId id="2147483698" r:id="rId5"/>
    <p:sldMasterId id="2147483668" r:id="rId6"/>
    <p:sldMasterId id="2147483672" r:id="rId7"/>
  </p:sldMasterIdLst>
  <p:notesMasterIdLst>
    <p:notesMasterId r:id="rId158"/>
  </p:notesMasterIdLst>
  <p:handoutMasterIdLst>
    <p:handoutMasterId r:id="rId159"/>
  </p:handoutMasterIdLst>
  <p:sldIdLst>
    <p:sldId id="462" r:id="rId8"/>
    <p:sldId id="463" r:id="rId9"/>
    <p:sldId id="464" r:id="rId10"/>
    <p:sldId id="553" r:id="rId11"/>
    <p:sldId id="485" r:id="rId12"/>
    <p:sldId id="561" r:id="rId13"/>
    <p:sldId id="562" r:id="rId14"/>
    <p:sldId id="586" r:id="rId15"/>
    <p:sldId id="563" r:id="rId16"/>
    <p:sldId id="564" r:id="rId17"/>
    <p:sldId id="565" r:id="rId18"/>
    <p:sldId id="587" r:id="rId19"/>
    <p:sldId id="588" r:id="rId20"/>
    <p:sldId id="566" r:id="rId21"/>
    <p:sldId id="589" r:id="rId22"/>
    <p:sldId id="620" r:id="rId23"/>
    <p:sldId id="568" r:id="rId24"/>
    <p:sldId id="592" r:id="rId25"/>
    <p:sldId id="590" r:id="rId26"/>
    <p:sldId id="621" r:id="rId27"/>
    <p:sldId id="625" r:id="rId28"/>
    <p:sldId id="626" r:id="rId29"/>
    <p:sldId id="634" r:id="rId30"/>
    <p:sldId id="635" r:id="rId31"/>
    <p:sldId id="636" r:id="rId32"/>
    <p:sldId id="637" r:id="rId33"/>
    <p:sldId id="638" r:id="rId34"/>
    <p:sldId id="639" r:id="rId35"/>
    <p:sldId id="640" r:id="rId36"/>
    <p:sldId id="648" r:id="rId37"/>
    <p:sldId id="649" r:id="rId38"/>
    <p:sldId id="650" r:id="rId39"/>
    <p:sldId id="651" r:id="rId40"/>
    <p:sldId id="622" r:id="rId41"/>
    <p:sldId id="653" r:id="rId42"/>
    <p:sldId id="654" r:id="rId43"/>
    <p:sldId id="655" r:id="rId44"/>
    <p:sldId id="656" r:id="rId45"/>
    <p:sldId id="657" r:id="rId46"/>
    <p:sldId id="658" r:id="rId47"/>
    <p:sldId id="659" r:id="rId48"/>
    <p:sldId id="660" r:id="rId49"/>
    <p:sldId id="661" r:id="rId50"/>
    <p:sldId id="662" r:id="rId51"/>
    <p:sldId id="663" r:id="rId52"/>
    <p:sldId id="664" r:id="rId53"/>
    <p:sldId id="665" r:id="rId54"/>
    <p:sldId id="617" r:id="rId55"/>
    <p:sldId id="666" r:id="rId56"/>
    <p:sldId id="575" r:id="rId57"/>
    <p:sldId id="600" r:id="rId58"/>
    <p:sldId id="601" r:id="rId59"/>
    <p:sldId id="667" r:id="rId60"/>
    <p:sldId id="576" r:id="rId61"/>
    <p:sldId id="748" r:id="rId62"/>
    <p:sldId id="750" r:id="rId63"/>
    <p:sldId id="668" r:id="rId64"/>
    <p:sldId id="602" r:id="rId65"/>
    <p:sldId id="603" r:id="rId66"/>
    <p:sldId id="578" r:id="rId67"/>
    <p:sldId id="749" r:id="rId68"/>
    <p:sldId id="604" r:id="rId69"/>
    <p:sldId id="753" r:id="rId70"/>
    <p:sldId id="752" r:id="rId71"/>
    <p:sldId id="754" r:id="rId72"/>
    <p:sldId id="755" r:id="rId73"/>
    <p:sldId id="751" r:id="rId74"/>
    <p:sldId id="757" r:id="rId75"/>
    <p:sldId id="758" r:id="rId76"/>
    <p:sldId id="759" r:id="rId77"/>
    <p:sldId id="670" r:id="rId78"/>
    <p:sldId id="605" r:id="rId79"/>
    <p:sldId id="761" r:id="rId80"/>
    <p:sldId id="760" r:id="rId81"/>
    <p:sldId id="608" r:id="rId82"/>
    <p:sldId id="580" r:id="rId83"/>
    <p:sldId id="609" r:id="rId84"/>
    <p:sldId id="610" r:id="rId85"/>
    <p:sldId id="611" r:id="rId86"/>
    <p:sldId id="612" r:id="rId87"/>
    <p:sldId id="671" r:id="rId88"/>
    <p:sldId id="581" r:id="rId89"/>
    <p:sldId id="613" r:id="rId90"/>
    <p:sldId id="614" r:id="rId91"/>
    <p:sldId id="618" r:id="rId92"/>
    <p:sldId id="672" r:id="rId93"/>
    <p:sldId id="674" r:id="rId94"/>
    <p:sldId id="675" r:id="rId95"/>
    <p:sldId id="676" r:id="rId96"/>
    <p:sldId id="677" r:id="rId97"/>
    <p:sldId id="678" r:id="rId98"/>
    <p:sldId id="679" r:id="rId99"/>
    <p:sldId id="683" r:id="rId100"/>
    <p:sldId id="684" r:id="rId101"/>
    <p:sldId id="685" r:id="rId102"/>
    <p:sldId id="686" r:id="rId103"/>
    <p:sldId id="687" r:id="rId104"/>
    <p:sldId id="688" r:id="rId105"/>
    <p:sldId id="689" r:id="rId106"/>
    <p:sldId id="690" r:id="rId107"/>
    <p:sldId id="691" r:id="rId108"/>
    <p:sldId id="692" r:id="rId109"/>
    <p:sldId id="693" r:id="rId110"/>
    <p:sldId id="694" r:id="rId111"/>
    <p:sldId id="695" r:id="rId112"/>
    <p:sldId id="696" r:id="rId113"/>
    <p:sldId id="697" r:id="rId114"/>
    <p:sldId id="619" r:id="rId115"/>
    <p:sldId id="706" r:id="rId116"/>
    <p:sldId id="708" r:id="rId117"/>
    <p:sldId id="709" r:id="rId118"/>
    <p:sldId id="707" r:id="rId119"/>
    <p:sldId id="711" r:id="rId120"/>
    <p:sldId id="712" r:id="rId121"/>
    <p:sldId id="714" r:id="rId122"/>
    <p:sldId id="710" r:id="rId123"/>
    <p:sldId id="716" r:id="rId124"/>
    <p:sldId id="717" r:id="rId125"/>
    <p:sldId id="718" r:id="rId126"/>
    <p:sldId id="719" r:id="rId127"/>
    <p:sldId id="720" r:id="rId128"/>
    <p:sldId id="721" r:id="rId129"/>
    <p:sldId id="722" r:id="rId130"/>
    <p:sldId id="713" r:id="rId131"/>
    <p:sldId id="725" r:id="rId132"/>
    <p:sldId id="726" r:id="rId133"/>
    <p:sldId id="727" r:id="rId134"/>
    <p:sldId id="728" r:id="rId135"/>
    <p:sldId id="729" r:id="rId136"/>
    <p:sldId id="730" r:id="rId137"/>
    <p:sldId id="731" r:id="rId138"/>
    <p:sldId id="732" r:id="rId139"/>
    <p:sldId id="733" r:id="rId140"/>
    <p:sldId id="723" r:id="rId141"/>
    <p:sldId id="736" r:id="rId142"/>
    <p:sldId id="737" r:id="rId143"/>
    <p:sldId id="734" r:id="rId144"/>
    <p:sldId id="739" r:id="rId145"/>
    <p:sldId id="740" r:id="rId146"/>
    <p:sldId id="741" r:id="rId147"/>
    <p:sldId id="742" r:id="rId148"/>
    <p:sldId id="743" r:id="rId149"/>
    <p:sldId id="744" r:id="rId150"/>
    <p:sldId id="735" r:id="rId151"/>
    <p:sldId id="745" r:id="rId152"/>
    <p:sldId id="746" r:id="rId153"/>
    <p:sldId id="747" r:id="rId154"/>
    <p:sldId id="451" r:id="rId155"/>
    <p:sldId id="452" r:id="rId156"/>
    <p:sldId id="264" r:id="rId15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9D9D9"/>
    <a:srgbClr val="AD2B26"/>
    <a:srgbClr val="49504F"/>
    <a:srgbClr val="B70006"/>
    <a:srgbClr val="FFFFE4"/>
    <a:srgbClr val="919191"/>
    <a:srgbClr val="333333"/>
    <a:srgbClr val="FFFFFF"/>
    <a:srgbClr val="B60206"/>
    <a:srgbClr val="5151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98" autoAdjust="0"/>
    <p:restoredTop sz="94915" autoAdjust="0"/>
  </p:normalViewPr>
  <p:slideViewPr>
    <p:cSldViewPr snapToGrid="0">
      <p:cViewPr varScale="1">
        <p:scale>
          <a:sx n="105" d="100"/>
          <a:sy n="105" d="100"/>
        </p:scale>
        <p:origin x="89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61" d="100"/>
          <a:sy n="61" d="100"/>
        </p:scale>
        <p:origin x="2659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0.xml"/><Relationship Id="rId21" Type="http://schemas.openxmlformats.org/officeDocument/2006/relationships/slide" Target="slides/slide14.xml"/><Relationship Id="rId42" Type="http://schemas.openxmlformats.org/officeDocument/2006/relationships/slide" Target="slides/slide35.xml"/><Relationship Id="rId63" Type="http://schemas.openxmlformats.org/officeDocument/2006/relationships/slide" Target="slides/slide56.xml"/><Relationship Id="rId84" Type="http://schemas.openxmlformats.org/officeDocument/2006/relationships/slide" Target="slides/slide77.xml"/><Relationship Id="rId138" Type="http://schemas.openxmlformats.org/officeDocument/2006/relationships/slide" Target="slides/slide131.xml"/><Relationship Id="rId159" Type="http://schemas.openxmlformats.org/officeDocument/2006/relationships/handoutMaster" Target="handoutMasters/handoutMaster1.xml"/><Relationship Id="rId107" Type="http://schemas.openxmlformats.org/officeDocument/2006/relationships/slide" Target="slides/slide100.xml"/><Relationship Id="rId11" Type="http://schemas.openxmlformats.org/officeDocument/2006/relationships/slide" Target="slides/slide4.xml"/><Relationship Id="rId32" Type="http://schemas.openxmlformats.org/officeDocument/2006/relationships/slide" Target="slides/slide25.xml"/><Relationship Id="rId53" Type="http://schemas.openxmlformats.org/officeDocument/2006/relationships/slide" Target="slides/slide46.xml"/><Relationship Id="rId74" Type="http://schemas.openxmlformats.org/officeDocument/2006/relationships/slide" Target="slides/slide67.xml"/><Relationship Id="rId128" Type="http://schemas.openxmlformats.org/officeDocument/2006/relationships/slide" Target="slides/slide121.xml"/><Relationship Id="rId149" Type="http://schemas.openxmlformats.org/officeDocument/2006/relationships/slide" Target="slides/slide142.xml"/><Relationship Id="rId5" Type="http://schemas.openxmlformats.org/officeDocument/2006/relationships/slideMaster" Target="slideMasters/slideMaster5.xml"/><Relationship Id="rId95" Type="http://schemas.openxmlformats.org/officeDocument/2006/relationships/slide" Target="slides/slide88.xml"/><Relationship Id="rId160" Type="http://schemas.openxmlformats.org/officeDocument/2006/relationships/presProps" Target="presProps.xml"/><Relationship Id="rId22" Type="http://schemas.openxmlformats.org/officeDocument/2006/relationships/slide" Target="slides/slide15.xml"/><Relationship Id="rId43" Type="http://schemas.openxmlformats.org/officeDocument/2006/relationships/slide" Target="slides/slide36.xml"/><Relationship Id="rId64" Type="http://schemas.openxmlformats.org/officeDocument/2006/relationships/slide" Target="slides/slide57.xml"/><Relationship Id="rId118" Type="http://schemas.openxmlformats.org/officeDocument/2006/relationships/slide" Target="slides/slide111.xml"/><Relationship Id="rId139" Type="http://schemas.openxmlformats.org/officeDocument/2006/relationships/slide" Target="slides/slide132.xml"/><Relationship Id="rId85" Type="http://schemas.openxmlformats.org/officeDocument/2006/relationships/slide" Target="slides/slide78.xml"/><Relationship Id="rId150" Type="http://schemas.openxmlformats.org/officeDocument/2006/relationships/slide" Target="slides/slide14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59" Type="http://schemas.openxmlformats.org/officeDocument/2006/relationships/slide" Target="slides/slide52.xml"/><Relationship Id="rId103" Type="http://schemas.openxmlformats.org/officeDocument/2006/relationships/slide" Target="slides/slide96.xml"/><Relationship Id="rId108" Type="http://schemas.openxmlformats.org/officeDocument/2006/relationships/slide" Target="slides/slide101.xml"/><Relationship Id="rId124" Type="http://schemas.openxmlformats.org/officeDocument/2006/relationships/slide" Target="slides/slide117.xml"/><Relationship Id="rId129" Type="http://schemas.openxmlformats.org/officeDocument/2006/relationships/slide" Target="slides/slide122.xml"/><Relationship Id="rId54" Type="http://schemas.openxmlformats.org/officeDocument/2006/relationships/slide" Target="slides/slide47.xml"/><Relationship Id="rId70" Type="http://schemas.openxmlformats.org/officeDocument/2006/relationships/slide" Target="slides/slide63.xml"/><Relationship Id="rId75" Type="http://schemas.openxmlformats.org/officeDocument/2006/relationships/slide" Target="slides/slide68.xml"/><Relationship Id="rId91" Type="http://schemas.openxmlformats.org/officeDocument/2006/relationships/slide" Target="slides/slide84.xml"/><Relationship Id="rId96" Type="http://schemas.openxmlformats.org/officeDocument/2006/relationships/slide" Target="slides/slide89.xml"/><Relationship Id="rId140" Type="http://schemas.openxmlformats.org/officeDocument/2006/relationships/slide" Target="slides/slide133.xml"/><Relationship Id="rId145" Type="http://schemas.openxmlformats.org/officeDocument/2006/relationships/slide" Target="slides/slide138.xml"/><Relationship Id="rId16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49" Type="http://schemas.openxmlformats.org/officeDocument/2006/relationships/slide" Target="slides/slide42.xml"/><Relationship Id="rId114" Type="http://schemas.openxmlformats.org/officeDocument/2006/relationships/slide" Target="slides/slide107.xml"/><Relationship Id="rId119" Type="http://schemas.openxmlformats.org/officeDocument/2006/relationships/slide" Target="slides/slide112.xml"/><Relationship Id="rId44" Type="http://schemas.openxmlformats.org/officeDocument/2006/relationships/slide" Target="slides/slide37.xml"/><Relationship Id="rId60" Type="http://schemas.openxmlformats.org/officeDocument/2006/relationships/slide" Target="slides/slide53.xml"/><Relationship Id="rId65" Type="http://schemas.openxmlformats.org/officeDocument/2006/relationships/slide" Target="slides/slide58.xml"/><Relationship Id="rId81" Type="http://schemas.openxmlformats.org/officeDocument/2006/relationships/slide" Target="slides/slide74.xml"/><Relationship Id="rId86" Type="http://schemas.openxmlformats.org/officeDocument/2006/relationships/slide" Target="slides/slide79.xml"/><Relationship Id="rId130" Type="http://schemas.openxmlformats.org/officeDocument/2006/relationships/slide" Target="slides/slide123.xml"/><Relationship Id="rId135" Type="http://schemas.openxmlformats.org/officeDocument/2006/relationships/slide" Target="slides/slide128.xml"/><Relationship Id="rId151" Type="http://schemas.openxmlformats.org/officeDocument/2006/relationships/slide" Target="slides/slide144.xml"/><Relationship Id="rId156" Type="http://schemas.openxmlformats.org/officeDocument/2006/relationships/slide" Target="slides/slide149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39" Type="http://schemas.openxmlformats.org/officeDocument/2006/relationships/slide" Target="slides/slide32.xml"/><Relationship Id="rId109" Type="http://schemas.openxmlformats.org/officeDocument/2006/relationships/slide" Target="slides/slide102.xml"/><Relationship Id="rId34" Type="http://schemas.openxmlformats.org/officeDocument/2006/relationships/slide" Target="slides/slide27.xml"/><Relationship Id="rId50" Type="http://schemas.openxmlformats.org/officeDocument/2006/relationships/slide" Target="slides/slide43.xml"/><Relationship Id="rId55" Type="http://schemas.openxmlformats.org/officeDocument/2006/relationships/slide" Target="slides/slide48.xml"/><Relationship Id="rId76" Type="http://schemas.openxmlformats.org/officeDocument/2006/relationships/slide" Target="slides/slide69.xml"/><Relationship Id="rId97" Type="http://schemas.openxmlformats.org/officeDocument/2006/relationships/slide" Target="slides/slide90.xml"/><Relationship Id="rId104" Type="http://schemas.openxmlformats.org/officeDocument/2006/relationships/slide" Target="slides/slide97.xml"/><Relationship Id="rId120" Type="http://schemas.openxmlformats.org/officeDocument/2006/relationships/slide" Target="slides/slide113.xml"/><Relationship Id="rId125" Type="http://schemas.openxmlformats.org/officeDocument/2006/relationships/slide" Target="slides/slide118.xml"/><Relationship Id="rId141" Type="http://schemas.openxmlformats.org/officeDocument/2006/relationships/slide" Target="slides/slide134.xml"/><Relationship Id="rId146" Type="http://schemas.openxmlformats.org/officeDocument/2006/relationships/slide" Target="slides/slide139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64.xml"/><Relationship Id="rId92" Type="http://schemas.openxmlformats.org/officeDocument/2006/relationships/slide" Target="slides/slide85.xml"/><Relationship Id="rId162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2.xml"/><Relationship Id="rId24" Type="http://schemas.openxmlformats.org/officeDocument/2006/relationships/slide" Target="slides/slide17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66" Type="http://schemas.openxmlformats.org/officeDocument/2006/relationships/slide" Target="slides/slide59.xml"/><Relationship Id="rId87" Type="http://schemas.openxmlformats.org/officeDocument/2006/relationships/slide" Target="slides/slide80.xml"/><Relationship Id="rId110" Type="http://schemas.openxmlformats.org/officeDocument/2006/relationships/slide" Target="slides/slide103.xml"/><Relationship Id="rId115" Type="http://schemas.openxmlformats.org/officeDocument/2006/relationships/slide" Target="slides/slide108.xml"/><Relationship Id="rId131" Type="http://schemas.openxmlformats.org/officeDocument/2006/relationships/slide" Target="slides/slide124.xml"/><Relationship Id="rId136" Type="http://schemas.openxmlformats.org/officeDocument/2006/relationships/slide" Target="slides/slide129.xml"/><Relationship Id="rId157" Type="http://schemas.openxmlformats.org/officeDocument/2006/relationships/slide" Target="slides/slide150.xml"/><Relationship Id="rId61" Type="http://schemas.openxmlformats.org/officeDocument/2006/relationships/slide" Target="slides/slide54.xml"/><Relationship Id="rId82" Type="http://schemas.openxmlformats.org/officeDocument/2006/relationships/slide" Target="slides/slide75.xml"/><Relationship Id="rId152" Type="http://schemas.openxmlformats.org/officeDocument/2006/relationships/slide" Target="slides/slide145.xml"/><Relationship Id="rId19" Type="http://schemas.openxmlformats.org/officeDocument/2006/relationships/slide" Target="slides/slide12.xml"/><Relationship Id="rId14" Type="http://schemas.openxmlformats.org/officeDocument/2006/relationships/slide" Target="slides/slide7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56" Type="http://schemas.openxmlformats.org/officeDocument/2006/relationships/slide" Target="slides/slide49.xml"/><Relationship Id="rId77" Type="http://schemas.openxmlformats.org/officeDocument/2006/relationships/slide" Target="slides/slide70.xml"/><Relationship Id="rId100" Type="http://schemas.openxmlformats.org/officeDocument/2006/relationships/slide" Target="slides/slide93.xml"/><Relationship Id="rId105" Type="http://schemas.openxmlformats.org/officeDocument/2006/relationships/slide" Target="slides/slide98.xml"/><Relationship Id="rId126" Type="http://schemas.openxmlformats.org/officeDocument/2006/relationships/slide" Target="slides/slide119.xml"/><Relationship Id="rId147" Type="http://schemas.openxmlformats.org/officeDocument/2006/relationships/slide" Target="slides/slide140.xml"/><Relationship Id="rId8" Type="http://schemas.openxmlformats.org/officeDocument/2006/relationships/slide" Target="slides/slide1.xml"/><Relationship Id="rId51" Type="http://schemas.openxmlformats.org/officeDocument/2006/relationships/slide" Target="slides/slide44.xml"/><Relationship Id="rId72" Type="http://schemas.openxmlformats.org/officeDocument/2006/relationships/slide" Target="slides/slide65.xml"/><Relationship Id="rId93" Type="http://schemas.openxmlformats.org/officeDocument/2006/relationships/slide" Target="slides/slide86.xml"/><Relationship Id="rId98" Type="http://schemas.openxmlformats.org/officeDocument/2006/relationships/slide" Target="slides/slide91.xml"/><Relationship Id="rId121" Type="http://schemas.openxmlformats.org/officeDocument/2006/relationships/slide" Target="slides/slide114.xml"/><Relationship Id="rId142" Type="http://schemas.openxmlformats.org/officeDocument/2006/relationships/slide" Target="slides/slide135.xml"/><Relationship Id="rId163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18.xml"/><Relationship Id="rId46" Type="http://schemas.openxmlformats.org/officeDocument/2006/relationships/slide" Target="slides/slide39.xml"/><Relationship Id="rId67" Type="http://schemas.openxmlformats.org/officeDocument/2006/relationships/slide" Target="slides/slide60.xml"/><Relationship Id="rId116" Type="http://schemas.openxmlformats.org/officeDocument/2006/relationships/slide" Target="slides/slide109.xml"/><Relationship Id="rId137" Type="http://schemas.openxmlformats.org/officeDocument/2006/relationships/slide" Target="slides/slide130.xml"/><Relationship Id="rId158" Type="http://schemas.openxmlformats.org/officeDocument/2006/relationships/notesMaster" Target="notesMasters/notesMaster1.xml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62" Type="http://schemas.openxmlformats.org/officeDocument/2006/relationships/slide" Target="slides/slide55.xml"/><Relationship Id="rId83" Type="http://schemas.openxmlformats.org/officeDocument/2006/relationships/slide" Target="slides/slide76.xml"/><Relationship Id="rId88" Type="http://schemas.openxmlformats.org/officeDocument/2006/relationships/slide" Target="slides/slide81.xml"/><Relationship Id="rId111" Type="http://schemas.openxmlformats.org/officeDocument/2006/relationships/slide" Target="slides/slide104.xml"/><Relationship Id="rId132" Type="http://schemas.openxmlformats.org/officeDocument/2006/relationships/slide" Target="slides/slide125.xml"/><Relationship Id="rId153" Type="http://schemas.openxmlformats.org/officeDocument/2006/relationships/slide" Target="slides/slide146.xml"/><Relationship Id="rId15" Type="http://schemas.openxmlformats.org/officeDocument/2006/relationships/slide" Target="slides/slide8.xml"/><Relationship Id="rId36" Type="http://schemas.openxmlformats.org/officeDocument/2006/relationships/slide" Target="slides/slide29.xml"/><Relationship Id="rId57" Type="http://schemas.openxmlformats.org/officeDocument/2006/relationships/slide" Target="slides/slide50.xml"/><Relationship Id="rId106" Type="http://schemas.openxmlformats.org/officeDocument/2006/relationships/slide" Target="slides/slide99.xml"/><Relationship Id="rId127" Type="http://schemas.openxmlformats.org/officeDocument/2006/relationships/slide" Target="slides/slide120.xml"/><Relationship Id="rId10" Type="http://schemas.openxmlformats.org/officeDocument/2006/relationships/slide" Target="slides/slide3.xml"/><Relationship Id="rId31" Type="http://schemas.openxmlformats.org/officeDocument/2006/relationships/slide" Target="slides/slide24.xml"/><Relationship Id="rId52" Type="http://schemas.openxmlformats.org/officeDocument/2006/relationships/slide" Target="slides/slide45.xml"/><Relationship Id="rId73" Type="http://schemas.openxmlformats.org/officeDocument/2006/relationships/slide" Target="slides/slide66.xml"/><Relationship Id="rId78" Type="http://schemas.openxmlformats.org/officeDocument/2006/relationships/slide" Target="slides/slide71.xml"/><Relationship Id="rId94" Type="http://schemas.openxmlformats.org/officeDocument/2006/relationships/slide" Target="slides/slide87.xml"/><Relationship Id="rId99" Type="http://schemas.openxmlformats.org/officeDocument/2006/relationships/slide" Target="slides/slide92.xml"/><Relationship Id="rId101" Type="http://schemas.openxmlformats.org/officeDocument/2006/relationships/slide" Target="slides/slide94.xml"/><Relationship Id="rId122" Type="http://schemas.openxmlformats.org/officeDocument/2006/relationships/slide" Target="slides/slide115.xml"/><Relationship Id="rId143" Type="http://schemas.openxmlformats.org/officeDocument/2006/relationships/slide" Target="slides/slide136.xml"/><Relationship Id="rId148" Type="http://schemas.openxmlformats.org/officeDocument/2006/relationships/slide" Target="slides/slide14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26" Type="http://schemas.openxmlformats.org/officeDocument/2006/relationships/slide" Target="slides/slide19.xml"/><Relationship Id="rId47" Type="http://schemas.openxmlformats.org/officeDocument/2006/relationships/slide" Target="slides/slide40.xml"/><Relationship Id="rId68" Type="http://schemas.openxmlformats.org/officeDocument/2006/relationships/slide" Target="slides/slide61.xml"/><Relationship Id="rId89" Type="http://schemas.openxmlformats.org/officeDocument/2006/relationships/slide" Target="slides/slide82.xml"/><Relationship Id="rId112" Type="http://schemas.openxmlformats.org/officeDocument/2006/relationships/slide" Target="slides/slide105.xml"/><Relationship Id="rId133" Type="http://schemas.openxmlformats.org/officeDocument/2006/relationships/slide" Target="slides/slide126.xml"/><Relationship Id="rId154" Type="http://schemas.openxmlformats.org/officeDocument/2006/relationships/slide" Target="slides/slide147.xml"/><Relationship Id="rId16" Type="http://schemas.openxmlformats.org/officeDocument/2006/relationships/slide" Target="slides/slide9.xml"/><Relationship Id="rId37" Type="http://schemas.openxmlformats.org/officeDocument/2006/relationships/slide" Target="slides/slide30.xml"/><Relationship Id="rId58" Type="http://schemas.openxmlformats.org/officeDocument/2006/relationships/slide" Target="slides/slide51.xml"/><Relationship Id="rId79" Type="http://schemas.openxmlformats.org/officeDocument/2006/relationships/slide" Target="slides/slide72.xml"/><Relationship Id="rId102" Type="http://schemas.openxmlformats.org/officeDocument/2006/relationships/slide" Target="slides/slide95.xml"/><Relationship Id="rId123" Type="http://schemas.openxmlformats.org/officeDocument/2006/relationships/slide" Target="slides/slide116.xml"/><Relationship Id="rId144" Type="http://schemas.openxmlformats.org/officeDocument/2006/relationships/slide" Target="slides/slide137.xml"/><Relationship Id="rId90" Type="http://schemas.openxmlformats.org/officeDocument/2006/relationships/slide" Target="slides/slide83.xml"/><Relationship Id="rId27" Type="http://schemas.openxmlformats.org/officeDocument/2006/relationships/slide" Target="slides/slide20.xml"/><Relationship Id="rId48" Type="http://schemas.openxmlformats.org/officeDocument/2006/relationships/slide" Target="slides/slide41.xml"/><Relationship Id="rId69" Type="http://schemas.openxmlformats.org/officeDocument/2006/relationships/slide" Target="slides/slide62.xml"/><Relationship Id="rId113" Type="http://schemas.openxmlformats.org/officeDocument/2006/relationships/slide" Target="slides/slide106.xml"/><Relationship Id="rId134" Type="http://schemas.openxmlformats.org/officeDocument/2006/relationships/slide" Target="slides/slide127.xml"/><Relationship Id="rId80" Type="http://schemas.openxmlformats.org/officeDocument/2006/relationships/slide" Target="slides/slide73.xml"/><Relationship Id="rId155" Type="http://schemas.openxmlformats.org/officeDocument/2006/relationships/slide" Target="slides/slide14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75BAB8F7-26C7-2345-A2F0-4C70E8EFA8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EB0FE49-C86E-0B42-8C7E-921C60B5AAA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3DFD10-C36A-A44C-AC52-E91D9A58CF7E}" type="datetimeFigureOut">
              <a:rPr kumimoji="1" lang="zh-CN" altLang="en-US" smtClean="0"/>
              <a:t>2024/11/6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E928822-8127-CD43-9156-5BB443851DB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FC3EF7F-6078-7249-A167-F5C06879924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F0B397-CD8F-1C4C-97BB-ADF18DDD1C0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626559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E7ACF5-0677-4CC5-89ED-AE83D3F5859D}" type="datetimeFigureOut">
              <a:rPr lang="zh-CN" altLang="en-US" smtClean="0"/>
              <a:t>2024/11/6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C63F50-FC71-46DD-9BDC-11F985EF41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55948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C63F50-FC71-46DD-9BDC-11F985EF414C}" type="slidenum">
              <a:rPr lang="zh-CN" altLang="en-US" smtClean="0"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40566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469F54-72BF-044A-89E7-CDAF75E947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244725"/>
            <a:ext cx="10541000" cy="1158875"/>
          </a:xfrm>
          <a:prstGeom prst="rect">
            <a:avLst/>
          </a:prstGeom>
        </p:spPr>
        <p:txBody>
          <a:bodyPr anchor="ctr"/>
          <a:lstStyle>
            <a:lvl1pPr>
              <a:defRPr sz="7200" b="0" i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kumimoji="1" lang="zh-CN" altLang="en-US" dirty="0"/>
              <a:t>主标题</a:t>
            </a:r>
          </a:p>
        </p:txBody>
      </p:sp>
      <p:sp>
        <p:nvSpPr>
          <p:cNvPr id="3" name="文本占位符 3">
            <a:extLst>
              <a:ext uri="{FF2B5EF4-FFF2-40B4-BE49-F238E27FC236}">
                <a16:creationId xmlns:a16="http://schemas.microsoft.com/office/drawing/2014/main" id="{FE68CD30-ECD6-A642-8C7F-BA42D1249DF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3454401"/>
            <a:ext cx="10540999" cy="630237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2400" b="0" i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</a:lstStyle>
          <a:p>
            <a:pPr lvl="0"/>
            <a:r>
              <a:rPr kumimoji="1" lang="zh-CN" altLang="en-US" dirty="0"/>
              <a:t>副标题内容，如若没有可以删除</a:t>
            </a:r>
          </a:p>
        </p:txBody>
      </p:sp>
    </p:spTree>
    <p:extLst>
      <p:ext uri="{BB962C8B-B14F-4D97-AF65-F5344CB8AC3E}">
        <p14:creationId xmlns:p14="http://schemas.microsoft.com/office/powerpoint/2010/main" val="5887210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6C2551-88ED-4239-96A2-7F3C49A205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sz="2400" b="1" i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1BE760B7-955D-46DB-9CF6-0F5E75ACEF4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0F12D90F-BB49-421D-A9D1-C25C2A378E5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56000"/>
            <a:ext cx="1069880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  <p:extLst>
      <p:ext uri="{BB962C8B-B14F-4D97-AF65-F5344CB8AC3E}">
        <p14:creationId xmlns:p14="http://schemas.microsoft.com/office/powerpoint/2010/main" val="188898513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项目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>
            <a:extLst>
              <a:ext uri="{FF2B5EF4-FFF2-40B4-BE49-F238E27FC236}">
                <a16:creationId xmlns:a16="http://schemas.microsoft.com/office/drawing/2014/main" id="{052D8D2A-DC76-4246-B7A3-897EC598042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1" y="1646133"/>
            <a:ext cx="10749598" cy="4219575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Wingdings" pitchFamily="2" charset="2"/>
              <a:buChar char="l"/>
              <a:tabLst/>
              <a:defRPr lang="en-US" altLang="zh-CN" sz="1600" b="0" i="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138" indent="-358775">
              <a:lnSpc>
                <a:spcPct val="150000"/>
              </a:lnSpc>
              <a:buFont typeface="Wingdings" pitchFamily="2" charset="2"/>
              <a:buChar char="l"/>
              <a:tabLst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Arial" panose="020B0604020202020204" pitchFamily="34" charset="0"/>
              <a:buChar char="•"/>
              <a:tabLst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49FCFB1A-E1EE-3245-9778-ABB7ACB14F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24418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6" name="文本占位符 9">
            <a:extLst>
              <a:ext uri="{FF2B5EF4-FFF2-40B4-BE49-F238E27FC236}">
                <a16:creationId xmlns:a16="http://schemas.microsoft.com/office/drawing/2014/main" id="{2DD40269-A2A6-814E-991D-1DBB1287380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16399144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数字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>
            <a:extLst>
              <a:ext uri="{FF2B5EF4-FFF2-40B4-BE49-F238E27FC236}">
                <a16:creationId xmlns:a16="http://schemas.microsoft.com/office/drawing/2014/main" id="{052D8D2A-DC76-4246-B7A3-897EC598042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1646133"/>
            <a:ext cx="10719120" cy="4219575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tabLst/>
              <a:def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720000" indent="-360000">
              <a:lnSpc>
                <a:spcPct val="150000"/>
              </a:lnSpc>
              <a:buFont typeface="+mj-lt"/>
              <a:buAutoNum type="arabicPeriod"/>
              <a:tabLst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+mj-ea"/>
              <a:buAutoNum type="circleNumDbPlain"/>
              <a:tabLst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64C54839-92D5-0E4E-B9C2-203FF53C32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6" name="文本占位符 9">
            <a:extLst>
              <a:ext uri="{FF2B5EF4-FFF2-40B4-BE49-F238E27FC236}">
                <a16:creationId xmlns:a16="http://schemas.microsoft.com/office/drawing/2014/main" id="{E5CC542A-FF04-5243-BA82-1AC7B0A112E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0881" y="940081"/>
            <a:ext cx="1071912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800" b="1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28627675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E4D92416-D30F-8049-AD27-C955EC07F2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5" name="文本占位符 9">
            <a:extLst>
              <a:ext uri="{FF2B5EF4-FFF2-40B4-BE49-F238E27FC236}">
                <a16:creationId xmlns:a16="http://schemas.microsoft.com/office/drawing/2014/main" id="{FB933948-E99B-AD48-8B41-DEA66BC8FB5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748056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800" b="1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6" name="文本占位符 11">
            <a:extLst>
              <a:ext uri="{FF2B5EF4-FFF2-40B4-BE49-F238E27FC236}">
                <a16:creationId xmlns:a16="http://schemas.microsoft.com/office/drawing/2014/main" id="{D8BA1B0F-468D-0446-AB7E-B23A83414DF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46133"/>
            <a:ext cx="10748057" cy="4219575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Wingdings" pitchFamily="2" charset="2"/>
              <a:buChar char="l"/>
              <a:tabLst/>
              <a:defRPr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138" indent="-358775">
              <a:buFont typeface="Wingdings" pitchFamily="2" charset="2"/>
              <a:buChar char="l"/>
              <a:tabLst/>
              <a:defRPr lang="en-US" altLang="zh-CN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buFont typeface="Wingdings" pitchFamily="2" charset="2"/>
              <a:buChar char="l"/>
              <a:tabLst/>
              <a:defRPr lang="zh-CN" altLang="en-US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marL="720000" lvl="1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itchFamily="2" charset="2"/>
              <a:buChar char="p"/>
              <a:tabLst/>
            </a:pPr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marL="720000" lvl="1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itchFamily="2" charset="2"/>
              <a:buChar char="p"/>
              <a:tabLst/>
            </a:pPr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tabLst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tabLst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3749740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0F12D90F-BB49-421D-A9D1-C25C2A378E5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940081"/>
            <a:ext cx="9845675" cy="487143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9947CB16-8D08-5242-A2E0-936DC1D438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29088069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（数字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B678CE99-982F-E747-B6C5-B29DECDE38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3" name="文本占位符 11">
            <a:extLst>
              <a:ext uri="{FF2B5EF4-FFF2-40B4-BE49-F238E27FC236}">
                <a16:creationId xmlns:a16="http://schemas.microsoft.com/office/drawing/2014/main" id="{88D105DB-24C1-B042-AF5E-89B95733125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934933"/>
            <a:ext cx="10719120" cy="4219575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tabLst/>
              <a:def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720000" indent="-360000">
              <a:lnSpc>
                <a:spcPct val="150000"/>
              </a:lnSpc>
              <a:buFont typeface="+mj-lt"/>
              <a:buAutoNum type="arabicPeriod"/>
              <a:tabLst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+mj-ea"/>
              <a:buAutoNum type="circleNumDbPlain"/>
              <a:tabLst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588711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+项目编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9020C514-817B-504E-A325-60842B59AB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3" name="文本占位符 11">
            <a:extLst>
              <a:ext uri="{FF2B5EF4-FFF2-40B4-BE49-F238E27FC236}">
                <a16:creationId xmlns:a16="http://schemas.microsoft.com/office/drawing/2014/main" id="{9C0915B4-3DAF-C444-883E-818CAE39A5B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945093"/>
            <a:ext cx="10748057" cy="4219575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Wingdings" pitchFamily="2" charset="2"/>
              <a:buChar char="l"/>
              <a:tabLst/>
              <a:defRPr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138" indent="-358775">
              <a:buFont typeface="Wingdings" pitchFamily="2" charset="2"/>
              <a:buChar char="l"/>
              <a:tabLst/>
              <a:defRPr lang="en-US" altLang="zh-CN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buFont typeface="Wingdings" pitchFamily="2" charset="2"/>
              <a:buChar char="l"/>
              <a:tabLst/>
              <a:defRPr lang="zh-CN" altLang="en-US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marL="720000" lvl="1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itchFamily="2" charset="2"/>
              <a:buChar char="p"/>
              <a:tabLst/>
            </a:pPr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marL="720000" lvl="1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itchFamily="2" charset="2"/>
              <a:buChar char="p"/>
              <a:tabLst/>
            </a:pPr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tabLst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tabLst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571635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由发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9020C514-817B-504E-A325-60842B59AB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118248313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案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9020C514-817B-504E-A325-60842B59AB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EDBCAEF0-27E1-194C-B5F4-08826E264FF7}"/>
              </a:ext>
            </a:extLst>
          </p:cNvPr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7F233A09-E322-CB4D-81FE-B2170A097F20}"/>
                </a:ext>
              </a:extLst>
            </p:cNvPr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>
              <a:extLst>
                <a:ext uri="{FF2B5EF4-FFF2-40B4-BE49-F238E27FC236}">
                  <a16:creationId xmlns:a16="http://schemas.microsoft.com/office/drawing/2014/main" id="{58F0AF60-824F-A447-B933-34D6D8A0DBD6}"/>
                </a:ext>
              </a:extLst>
            </p:cNvPr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>
              <a:extLst>
                <a:ext uri="{FF2B5EF4-FFF2-40B4-BE49-F238E27FC236}">
                  <a16:creationId xmlns:a16="http://schemas.microsoft.com/office/drawing/2014/main" id="{C4064CF0-C79B-2F4A-839D-A269386675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>
              <a:extLst>
                <a:ext uri="{FF2B5EF4-FFF2-40B4-BE49-F238E27FC236}">
                  <a16:creationId xmlns:a16="http://schemas.microsoft.com/office/drawing/2014/main" id="{A22AFB91-263F-054D-81BE-7D38A372C0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案例</a:t>
              </a:r>
            </a:p>
          </p:txBody>
        </p:sp>
      </p:grpSp>
      <p:sp>
        <p:nvSpPr>
          <p:cNvPr id="11" name="文本占位符 9">
            <a:extLst>
              <a:ext uri="{FF2B5EF4-FFF2-40B4-BE49-F238E27FC236}">
                <a16:creationId xmlns:a16="http://schemas.microsoft.com/office/drawing/2014/main" id="{D44EE2D5-15F6-2E42-8B3D-F0F3139D0A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案例标题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F5EA2F1C-E1D5-B44C-AB78-F1D96E0D74B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  <p:extLst>
      <p:ext uri="{BB962C8B-B14F-4D97-AF65-F5344CB8AC3E}">
        <p14:creationId xmlns:p14="http://schemas.microsoft.com/office/powerpoint/2010/main" val="280633039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练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9020C514-817B-504E-A325-60842B59AB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EDBCAEF0-27E1-194C-B5F4-08826E264FF7}"/>
              </a:ext>
            </a:extLst>
          </p:cNvPr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7F233A09-E322-CB4D-81FE-B2170A097F20}"/>
                </a:ext>
              </a:extLst>
            </p:cNvPr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>
              <a:extLst>
                <a:ext uri="{FF2B5EF4-FFF2-40B4-BE49-F238E27FC236}">
                  <a16:creationId xmlns:a16="http://schemas.microsoft.com/office/drawing/2014/main" id="{58F0AF60-824F-A447-B933-34D6D8A0DBD6}"/>
                </a:ext>
              </a:extLst>
            </p:cNvPr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>
              <a:extLst>
                <a:ext uri="{FF2B5EF4-FFF2-40B4-BE49-F238E27FC236}">
                  <a16:creationId xmlns:a16="http://schemas.microsoft.com/office/drawing/2014/main" id="{C4064CF0-C79B-2F4A-839D-A269386675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>
              <a:extLst>
                <a:ext uri="{FF2B5EF4-FFF2-40B4-BE49-F238E27FC236}">
                  <a16:creationId xmlns:a16="http://schemas.microsoft.com/office/drawing/2014/main" id="{A22AFB91-263F-054D-81BE-7D38A372C0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练习</a:t>
              </a:r>
            </a:p>
          </p:txBody>
        </p:sp>
      </p:grpSp>
      <p:sp>
        <p:nvSpPr>
          <p:cNvPr id="11" name="文本占位符 9">
            <a:extLst>
              <a:ext uri="{FF2B5EF4-FFF2-40B4-BE49-F238E27FC236}">
                <a16:creationId xmlns:a16="http://schemas.microsoft.com/office/drawing/2014/main" id="{D44EE2D5-15F6-2E42-8B3D-F0F3139D0A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练习标题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F5EA2F1C-E1D5-B44C-AB78-F1D96E0D74B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此为练习内容，字体不可改，阿里巴巴普惠体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  <p:extLst>
      <p:ext uri="{BB962C8B-B14F-4D97-AF65-F5344CB8AC3E}">
        <p14:creationId xmlns:p14="http://schemas.microsoft.com/office/powerpoint/2010/main" val="14145838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>
            <a:extLst>
              <a:ext uri="{FF2B5EF4-FFF2-40B4-BE49-F238E27FC236}">
                <a16:creationId xmlns:a16="http://schemas.microsoft.com/office/drawing/2014/main" id="{81B62E64-63F1-3949-8E18-11A80E8D9F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19358" y="1006475"/>
            <a:ext cx="5973761" cy="4256405"/>
          </a:xfrm>
          <a:prstGeom prst="rect">
            <a:avLst/>
          </a:prstGeom>
        </p:spPr>
        <p:txBody>
          <a:bodyPr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marL="457189" marR="0" lvl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/>
            </a:pPr>
            <a:r>
              <a:rPr kumimoji="1" lang="zh-CN" altLang="en-US" dirty="0"/>
              <a:t>此内容上下居中对齐，可根据实际情况微调位置和字体大小</a:t>
            </a:r>
          </a:p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6469422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思考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六边形 27">
            <a:extLst>
              <a:ext uri="{FF2B5EF4-FFF2-40B4-BE49-F238E27FC236}">
                <a16:creationId xmlns:a16="http://schemas.microsoft.com/office/drawing/2014/main" id="{380B9059-6AA7-9E4F-BC56-F30289A262EA}"/>
              </a:ext>
            </a:extLst>
          </p:cNvPr>
          <p:cNvSpPr/>
          <p:nvPr userDrawn="1"/>
        </p:nvSpPr>
        <p:spPr>
          <a:xfrm rot="5400000">
            <a:off x="941355" y="3612018"/>
            <a:ext cx="1225219" cy="1056223"/>
          </a:xfrm>
          <a:prstGeom prst="hexagon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3" name="六边形 22">
            <a:extLst>
              <a:ext uri="{FF2B5EF4-FFF2-40B4-BE49-F238E27FC236}">
                <a16:creationId xmlns:a16="http://schemas.microsoft.com/office/drawing/2014/main" id="{D71D36F9-1B1C-094A-A062-19A46A7AB388}"/>
              </a:ext>
            </a:extLst>
          </p:cNvPr>
          <p:cNvSpPr/>
          <p:nvPr userDrawn="1"/>
        </p:nvSpPr>
        <p:spPr>
          <a:xfrm rot="5400000">
            <a:off x="1484022" y="2632538"/>
            <a:ext cx="1944550" cy="1676336"/>
          </a:xfrm>
          <a:prstGeom prst="hexagon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占位符 3">
            <a:extLst>
              <a:ext uri="{FF2B5EF4-FFF2-40B4-BE49-F238E27FC236}">
                <a16:creationId xmlns:a16="http://schemas.microsoft.com/office/drawing/2014/main" id="{34600FE5-8DCA-46AA-AB57-2E40352BF07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36556"/>
            <a:ext cx="5760538" cy="4710244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5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7" name="标题占位符 1">
            <a:extLst>
              <a:ext uri="{FF2B5EF4-FFF2-40B4-BE49-F238E27FC236}">
                <a16:creationId xmlns:a16="http://schemas.microsoft.com/office/drawing/2014/main" id="{EBBF2F2F-D96E-4638-A53F-CD7237FF5C1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695420" y="2987770"/>
            <a:ext cx="1567542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 algn="ctr"/>
            <a:r>
              <a:rPr lang="zh-CN" altLang="en-US" sz="40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思考</a:t>
            </a:r>
          </a:p>
        </p:txBody>
      </p:sp>
      <p:sp>
        <p:nvSpPr>
          <p:cNvPr id="20" name="标题 1">
            <a:extLst>
              <a:ext uri="{FF2B5EF4-FFF2-40B4-BE49-F238E27FC236}">
                <a16:creationId xmlns:a16="http://schemas.microsoft.com/office/drawing/2014/main" id="{493FA365-EB18-4C49-B470-79A013EED4C7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24" name="六边形 23">
            <a:extLst>
              <a:ext uri="{FF2B5EF4-FFF2-40B4-BE49-F238E27FC236}">
                <a16:creationId xmlns:a16="http://schemas.microsoft.com/office/drawing/2014/main" id="{745B08E3-3066-3844-87E9-46D7426765C6}"/>
              </a:ext>
            </a:extLst>
          </p:cNvPr>
          <p:cNvSpPr/>
          <p:nvPr userDrawn="1"/>
        </p:nvSpPr>
        <p:spPr>
          <a:xfrm rot="5400000">
            <a:off x="3294074" y="2254203"/>
            <a:ext cx="566610" cy="488457"/>
          </a:xfrm>
          <a:prstGeom prst="hexagon">
            <a:avLst/>
          </a:prstGeom>
          <a:solidFill>
            <a:srgbClr val="AD2B26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六边形 24">
            <a:extLst>
              <a:ext uri="{FF2B5EF4-FFF2-40B4-BE49-F238E27FC236}">
                <a16:creationId xmlns:a16="http://schemas.microsoft.com/office/drawing/2014/main" id="{B7A42CA5-7885-7642-B20D-B92B35099CBC}"/>
              </a:ext>
            </a:extLst>
          </p:cNvPr>
          <p:cNvSpPr/>
          <p:nvPr userDrawn="1"/>
        </p:nvSpPr>
        <p:spPr>
          <a:xfrm rot="5400000">
            <a:off x="1198356" y="4231536"/>
            <a:ext cx="298934" cy="257702"/>
          </a:xfrm>
          <a:prstGeom prst="hexagon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6" name="六边形 25">
            <a:extLst>
              <a:ext uri="{FF2B5EF4-FFF2-40B4-BE49-F238E27FC236}">
                <a16:creationId xmlns:a16="http://schemas.microsoft.com/office/drawing/2014/main" id="{DE7B2235-1C6B-6B44-BC4F-1EC9BD8B9D8D}"/>
              </a:ext>
            </a:extLst>
          </p:cNvPr>
          <p:cNvSpPr/>
          <p:nvPr userDrawn="1"/>
        </p:nvSpPr>
        <p:spPr>
          <a:xfrm rot="5400000">
            <a:off x="3642476" y="4490365"/>
            <a:ext cx="566612" cy="488459"/>
          </a:xfrm>
          <a:prstGeom prst="hexagon">
            <a:avLst/>
          </a:prstGeom>
          <a:noFill/>
          <a:ln w="1905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六边形 29">
            <a:extLst>
              <a:ext uri="{FF2B5EF4-FFF2-40B4-BE49-F238E27FC236}">
                <a16:creationId xmlns:a16="http://schemas.microsoft.com/office/drawing/2014/main" id="{5BF818FD-51C6-E54A-9D53-783E1313F19E}"/>
              </a:ext>
            </a:extLst>
          </p:cNvPr>
          <p:cNvSpPr/>
          <p:nvPr userDrawn="1"/>
        </p:nvSpPr>
        <p:spPr>
          <a:xfrm rot="5400000">
            <a:off x="1190641" y="1820150"/>
            <a:ext cx="854974" cy="737047"/>
          </a:xfrm>
          <a:prstGeom prst="hexagon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11379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总结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>
            <a:extLst>
              <a:ext uri="{FF2B5EF4-FFF2-40B4-BE49-F238E27FC236}">
                <a16:creationId xmlns:a16="http://schemas.microsoft.com/office/drawing/2014/main" id="{34600FE5-8DCA-46AA-AB57-2E40352BF07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5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>
            <a:extLst>
              <a:ext uri="{FF2B5EF4-FFF2-40B4-BE49-F238E27FC236}">
                <a16:creationId xmlns:a16="http://schemas.microsoft.com/office/drawing/2014/main" id="{EBBF2F2F-D96E-4638-A53F-CD7237FF5C1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总结</a:t>
            </a:r>
            <a:endParaRPr lang="zh-TW" altLang="zh-CN" sz="4800" kern="0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710880" y="1928702"/>
            <a:ext cx="3587349" cy="3036721"/>
            <a:chOff x="864135" y="2246295"/>
            <a:chExt cx="3587349" cy="3036721"/>
          </a:xfrm>
        </p:grpSpPr>
        <p:sp>
          <p:nvSpPr>
            <p:cNvPr id="12" name="椭圆 11"/>
            <p:cNvSpPr/>
            <p:nvPr userDrawn="1"/>
          </p:nvSpPr>
          <p:spPr>
            <a:xfrm>
              <a:off x="1348310" y="4694927"/>
              <a:ext cx="588089" cy="588089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 userDrawn="1"/>
          </p:nvSpPr>
          <p:spPr>
            <a:xfrm>
              <a:off x="2962055" y="4101828"/>
              <a:ext cx="926888" cy="926888"/>
            </a:xfrm>
            <a:prstGeom prst="ellipse">
              <a:avLst/>
            </a:prstGeom>
            <a:solidFill>
              <a:srgbClr val="515151">
                <a:alpha val="6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 userDrawn="1"/>
          </p:nvSpPr>
          <p:spPr>
            <a:xfrm>
              <a:off x="2860808" y="2695667"/>
              <a:ext cx="1590676" cy="1590676"/>
            </a:xfrm>
            <a:prstGeom prst="ellipse">
              <a:avLst/>
            </a:prstGeom>
            <a:noFill/>
            <a:ln w="12700">
              <a:solidFill>
                <a:srgbClr val="51515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 userDrawn="1"/>
          </p:nvSpPr>
          <p:spPr>
            <a:xfrm>
              <a:off x="1642355" y="2871191"/>
              <a:ext cx="1924945" cy="1895739"/>
            </a:xfrm>
            <a:prstGeom prst="ellipse">
              <a:avLst/>
            </a:prstGeom>
            <a:solidFill>
              <a:schemeClr val="bg1"/>
            </a:solidFill>
            <a:ln w="1143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" name="椭圆 15"/>
            <p:cNvSpPr/>
            <p:nvPr userDrawn="1"/>
          </p:nvSpPr>
          <p:spPr>
            <a:xfrm>
              <a:off x="864135" y="2246295"/>
              <a:ext cx="804338" cy="804338"/>
            </a:xfrm>
            <a:prstGeom prst="ellipse">
              <a:avLst/>
            </a:prstGeom>
            <a:solidFill>
              <a:schemeClr val="bg1">
                <a:lumMod val="9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 userDrawn="1"/>
          </p:nvSpPr>
          <p:spPr>
            <a:xfrm>
              <a:off x="3257550" y="2352674"/>
              <a:ext cx="314325" cy="314325"/>
            </a:xfrm>
            <a:prstGeom prst="ellipse">
              <a:avLst/>
            </a:prstGeom>
            <a:solidFill>
              <a:srgbClr val="49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标题占位符 1">
              <a:extLst>
                <a:ext uri="{FF2B5EF4-FFF2-40B4-BE49-F238E27FC236}">
                  <a16:creationId xmlns:a16="http://schemas.microsoft.com/office/drawing/2014/main" id="{EBBF2F2F-D96E-4638-A53F-CD7237FF5C1E}"/>
                </a:ext>
              </a:extLst>
            </p:cNvPr>
            <p:cNvSpPr txBox="1">
              <a:spLocks noChangeArrowheads="1"/>
            </p:cNvSpPr>
            <p:nvPr userDrawn="1"/>
          </p:nvSpPr>
          <p:spPr bwMode="auto">
            <a:xfrm>
              <a:off x="1822066" y="3328761"/>
              <a:ext cx="1567542" cy="1079500"/>
            </a:xfrm>
            <a:prstGeom prst="rect">
              <a:avLst/>
            </a:prstGeom>
            <a:noFill/>
            <a:ln>
              <a:noFill/>
            </a:ln>
          </p:spPr>
          <p:txBody>
            <a:bodyPr lIns="91440" tIns="45720" rIns="91440" bIns="45720" anchor="ctr"/>
            <a:lstStyle>
              <a:lvl1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2pPr>
              <a:lvl3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3pPr>
              <a:lvl4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4pPr>
              <a:lvl5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5pPr>
              <a:lvl6pPr marL="3429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6pPr>
              <a:lvl7pPr marL="6858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7pPr>
              <a:lvl8pPr marL="10287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8pPr>
              <a:lvl9pPr marL="13716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9pPr>
            </a:lstStyle>
            <a:p>
              <a:pPr algn="ctr"/>
              <a:r>
                <a:rPr lang="zh-CN" altLang="en-US" sz="4000" dirty="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总结</a:t>
              </a:r>
            </a:p>
          </p:txBody>
        </p:sp>
      </p:grpSp>
      <p:sp>
        <p:nvSpPr>
          <p:cNvPr id="21" name="标题 1">
            <a:extLst>
              <a:ext uri="{FF2B5EF4-FFF2-40B4-BE49-F238E27FC236}">
                <a16:creationId xmlns:a16="http://schemas.microsoft.com/office/drawing/2014/main" id="{B0EF16AB-AE8A-5D46-82EA-397E62F935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417009434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今日作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矩形 42">
            <a:extLst>
              <a:ext uri="{FF2B5EF4-FFF2-40B4-BE49-F238E27FC236}">
                <a16:creationId xmlns:a16="http://schemas.microsoft.com/office/drawing/2014/main" id="{4AB6E3BD-F819-724D-9482-568CE7A3A1F8}"/>
              </a:ext>
            </a:extLst>
          </p:cNvPr>
          <p:cNvSpPr/>
          <p:nvPr userDrawn="1"/>
        </p:nvSpPr>
        <p:spPr>
          <a:xfrm rot="2700000">
            <a:off x="3564412" y="3089727"/>
            <a:ext cx="936368" cy="936368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19BD6F73-BC4E-714F-81EB-5276C9B1460A}"/>
              </a:ext>
            </a:extLst>
          </p:cNvPr>
          <p:cNvSpPr/>
          <p:nvPr userDrawn="1"/>
        </p:nvSpPr>
        <p:spPr>
          <a:xfrm rot="2700000">
            <a:off x="3711024" y="4032814"/>
            <a:ext cx="643144" cy="643144"/>
          </a:xfrm>
          <a:prstGeom prst="rect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93788A09-8D86-D048-B1A9-A02E86D4E252}"/>
              </a:ext>
            </a:extLst>
          </p:cNvPr>
          <p:cNvSpPr/>
          <p:nvPr userDrawn="1"/>
        </p:nvSpPr>
        <p:spPr>
          <a:xfrm rot="2700000">
            <a:off x="1595908" y="2140629"/>
            <a:ext cx="219635" cy="219635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B9328185-789E-DD42-AA27-851035E2E6BA}"/>
              </a:ext>
            </a:extLst>
          </p:cNvPr>
          <p:cNvSpPr/>
          <p:nvPr userDrawn="1"/>
        </p:nvSpPr>
        <p:spPr>
          <a:xfrm rot="2700000">
            <a:off x="1559312" y="4247863"/>
            <a:ext cx="494750" cy="494750"/>
          </a:xfrm>
          <a:prstGeom prst="rect">
            <a:avLst/>
          </a:prstGeom>
          <a:solidFill>
            <a:srgbClr val="515151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5F2080FE-05C6-2340-B7D7-FCDE4D780420}"/>
              </a:ext>
            </a:extLst>
          </p:cNvPr>
          <p:cNvSpPr/>
          <p:nvPr userDrawn="1"/>
        </p:nvSpPr>
        <p:spPr>
          <a:xfrm rot="2700000">
            <a:off x="986540" y="2161712"/>
            <a:ext cx="361655" cy="361655"/>
          </a:xfrm>
          <a:prstGeom prst="rect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990C36A6-06C1-0647-8725-306AE7D5DB42}"/>
              </a:ext>
            </a:extLst>
          </p:cNvPr>
          <p:cNvSpPr/>
          <p:nvPr userDrawn="1"/>
        </p:nvSpPr>
        <p:spPr>
          <a:xfrm rot="2700000">
            <a:off x="1815645" y="2537749"/>
            <a:ext cx="1828800" cy="1828800"/>
          </a:xfrm>
          <a:prstGeom prst="rect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8" name="文本占位符 3">
            <a:extLst>
              <a:ext uri="{FF2B5EF4-FFF2-40B4-BE49-F238E27FC236}">
                <a16:creationId xmlns:a16="http://schemas.microsoft.com/office/drawing/2014/main" id="{34600FE5-8DCA-46AA-AB57-2E40352BF07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371600"/>
            <a:ext cx="5760538" cy="467360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5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21" name="标题 1">
            <a:extLst>
              <a:ext uri="{FF2B5EF4-FFF2-40B4-BE49-F238E27FC236}">
                <a16:creationId xmlns:a16="http://schemas.microsoft.com/office/drawing/2014/main" id="{B0EF16AB-AE8A-5D46-82EA-397E62F935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33" name="标题占位符 1">
            <a:extLst>
              <a:ext uri="{FF2B5EF4-FFF2-40B4-BE49-F238E27FC236}">
                <a16:creationId xmlns:a16="http://schemas.microsoft.com/office/drawing/2014/main" id="{C9A22D05-8FDB-7546-BB47-01F708903CCD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938193" y="2679748"/>
            <a:ext cx="1567542" cy="154657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 algn="ctr"/>
            <a:r>
              <a:rPr lang="zh-CN" altLang="en-US" sz="3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今日</a:t>
            </a:r>
            <a:endParaRPr lang="en-US" altLang="zh-CN" sz="3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algn="ctr"/>
            <a:r>
              <a:rPr lang="zh-CN" altLang="en-US" sz="3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作业</a:t>
            </a: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9C7A4DAB-DC8A-9A43-A443-C9AE1D1E2698}"/>
              </a:ext>
            </a:extLst>
          </p:cNvPr>
          <p:cNvSpPr/>
          <p:nvPr userDrawn="1"/>
        </p:nvSpPr>
        <p:spPr>
          <a:xfrm rot="2700000">
            <a:off x="4273426" y="2466440"/>
            <a:ext cx="263657" cy="263657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392248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>
            <a:extLst>
              <a:ext uri="{FF2B5EF4-FFF2-40B4-BE49-F238E27FC236}">
                <a16:creationId xmlns:a16="http://schemas.microsoft.com/office/drawing/2014/main" id="{81B62E64-63F1-3949-8E18-11A80E8D9F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19358" y="1006475"/>
            <a:ext cx="5973761" cy="4256405"/>
          </a:xfrm>
          <a:prstGeom prst="rect">
            <a:avLst/>
          </a:prstGeom>
        </p:spPr>
        <p:txBody>
          <a:bodyPr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marL="457189" marR="0" lvl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/>
            </a:pPr>
            <a:r>
              <a:rPr kumimoji="1" lang="zh-CN" altLang="en-US" dirty="0"/>
              <a:t>此内容上下居中对齐，可根据实际情况微调位置和字体大小</a:t>
            </a:r>
          </a:p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4441876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041511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6C2551-88ED-4239-96A2-7F3C49A205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sz="2400" b="1" i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1BE760B7-955D-46DB-9CF6-0F5E75ACEF4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0F12D90F-BB49-421D-A9D1-C25C2A378E5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56000"/>
            <a:ext cx="1069880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  <p:extLst>
      <p:ext uri="{BB962C8B-B14F-4D97-AF65-F5344CB8AC3E}">
        <p14:creationId xmlns:p14="http://schemas.microsoft.com/office/powerpoint/2010/main" val="371310779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二级标题+正文内容（项目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>
            <a:extLst>
              <a:ext uri="{FF2B5EF4-FFF2-40B4-BE49-F238E27FC236}">
                <a16:creationId xmlns:a16="http://schemas.microsoft.com/office/drawing/2014/main" id="{052D8D2A-DC76-4246-B7A3-897EC598042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1" y="1646133"/>
            <a:ext cx="10749598" cy="4219575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Wingdings" pitchFamily="2" charset="2"/>
              <a:buChar char="l"/>
              <a:tabLst/>
              <a:defRPr lang="en-US" altLang="zh-CN" sz="1600" b="0" i="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138" indent="-358775">
              <a:lnSpc>
                <a:spcPct val="150000"/>
              </a:lnSpc>
              <a:buFont typeface="Wingdings" pitchFamily="2" charset="2"/>
              <a:buChar char="l"/>
              <a:tabLst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Arial" panose="020B0604020202020204" pitchFamily="34" charset="0"/>
              <a:buChar char="•"/>
              <a:tabLst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49FCFB1A-E1EE-3245-9778-ABB7ACB14F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24418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6" name="文本占位符 9">
            <a:extLst>
              <a:ext uri="{FF2B5EF4-FFF2-40B4-BE49-F238E27FC236}">
                <a16:creationId xmlns:a16="http://schemas.microsoft.com/office/drawing/2014/main" id="{2DD40269-A2A6-814E-991D-1DBB1287380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18690816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>
            <a:extLst>
              <a:ext uri="{FF2B5EF4-FFF2-40B4-BE49-F238E27FC236}">
                <a16:creationId xmlns:a16="http://schemas.microsoft.com/office/drawing/2014/main" id="{81B62E64-63F1-3949-8E18-11A80E8D9F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</a:p>
        </p:txBody>
      </p:sp>
    </p:spTree>
    <p:extLst>
      <p:ext uri="{BB962C8B-B14F-4D97-AF65-F5344CB8AC3E}">
        <p14:creationId xmlns:p14="http://schemas.microsoft.com/office/powerpoint/2010/main" val="21962598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页版式（一级+二级标题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239209-2A8D-D940-8FA0-61988543E49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73040" y="2398078"/>
            <a:ext cx="6725920" cy="548322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3600" b="0" i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kumimoji="1" lang="zh-CN" altLang="en-US" dirty="0"/>
              <a:t>标题，右侧章节自行设置，如</a:t>
            </a:r>
            <a:r>
              <a:rPr kumimoji="1" lang="en-US" altLang="zh-CN" dirty="0"/>
              <a:t>01</a:t>
            </a:r>
            <a:endParaRPr kumimoji="1" lang="zh-CN" altLang="en-US" dirty="0"/>
          </a:p>
        </p:txBody>
      </p:sp>
      <p:sp>
        <p:nvSpPr>
          <p:cNvPr id="16" name="文本占位符 15">
            <a:extLst>
              <a:ext uri="{FF2B5EF4-FFF2-40B4-BE49-F238E27FC236}">
                <a16:creationId xmlns:a16="http://schemas.microsoft.com/office/drawing/2014/main" id="{CA56E57C-1F68-E948-87DC-0FF15A8C7DE7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5273040" y="3069272"/>
            <a:ext cx="5466080" cy="2031047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 sz="1600" b="0" i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>
              <a:buNone/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  <a:lvl4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4pPr>
            <a:lvl5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5pPr>
          </a:lstStyle>
          <a:p>
            <a:pPr lvl="0"/>
            <a:r>
              <a:rPr kumimoji="1" lang="zh-CN" altLang="en-US" dirty="0"/>
              <a:t>输入具体主讲内容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可根据标题数量调整字体大小</a:t>
            </a:r>
          </a:p>
        </p:txBody>
      </p:sp>
      <p:sp>
        <p:nvSpPr>
          <p:cNvPr id="17" name="文本占位符 13">
            <a:extLst>
              <a:ext uri="{FF2B5EF4-FFF2-40B4-BE49-F238E27FC236}">
                <a16:creationId xmlns:a16="http://schemas.microsoft.com/office/drawing/2014/main" id="{01590D97-7CA9-B247-806A-885950A786C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81755" y="2468880"/>
            <a:ext cx="1127125" cy="1148080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4000" b="1" i="0">
                <a:solidFill>
                  <a:srgbClr val="FFFFFF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kumimoji="1" lang="zh-CN" altLang="en-US" dirty="0"/>
              <a:t>章</a:t>
            </a:r>
          </a:p>
        </p:txBody>
      </p:sp>
    </p:spTree>
    <p:extLst>
      <p:ext uri="{BB962C8B-B14F-4D97-AF65-F5344CB8AC3E}">
        <p14:creationId xmlns:p14="http://schemas.microsoft.com/office/powerpoint/2010/main" val="1987603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页版式（一级标题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>
            <a:extLst>
              <a:ext uri="{FF2B5EF4-FFF2-40B4-BE49-F238E27FC236}">
                <a16:creationId xmlns:a16="http://schemas.microsoft.com/office/drawing/2014/main" id="{ED1003EB-0D97-5849-AC50-BFB3EDAA3B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32400" y="2766218"/>
            <a:ext cx="6654800" cy="1325563"/>
          </a:xfrm>
          <a:prstGeom prst="rect">
            <a:avLst/>
          </a:prstGeom>
        </p:spPr>
        <p:txBody>
          <a:bodyPr/>
          <a:lstStyle>
            <a:lvl1pPr>
              <a:defRPr sz="3200" b="0" i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kumimoji="1" lang="zh-CN" altLang="en-US" dirty="0"/>
              <a:t>章节标题，右侧章节数字需自行设置</a:t>
            </a:r>
          </a:p>
        </p:txBody>
      </p:sp>
      <p:sp>
        <p:nvSpPr>
          <p:cNvPr id="14" name="文本占位符 13">
            <a:extLst>
              <a:ext uri="{FF2B5EF4-FFF2-40B4-BE49-F238E27FC236}">
                <a16:creationId xmlns:a16="http://schemas.microsoft.com/office/drawing/2014/main" id="{0C8E5D29-3E75-FC46-80C9-2080D9268EB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81755" y="2468880"/>
            <a:ext cx="1127125" cy="1148080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4000" b="1" i="0">
                <a:solidFill>
                  <a:srgbClr val="FFFFFF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kumimoji="1" lang="zh-CN" altLang="en-US" dirty="0"/>
              <a:t>章</a:t>
            </a:r>
          </a:p>
        </p:txBody>
      </p:sp>
    </p:spTree>
    <p:extLst>
      <p:ext uri="{BB962C8B-B14F-4D97-AF65-F5344CB8AC3E}">
        <p14:creationId xmlns:p14="http://schemas.microsoft.com/office/powerpoint/2010/main" val="33153341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二级标题+正文内容（项目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>
            <a:extLst>
              <a:ext uri="{FF2B5EF4-FFF2-40B4-BE49-F238E27FC236}">
                <a16:creationId xmlns:a16="http://schemas.microsoft.com/office/drawing/2014/main" id="{052D8D2A-DC76-4246-B7A3-897EC598042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1" y="1646133"/>
            <a:ext cx="10749598" cy="4219575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Wingdings" pitchFamily="2" charset="2"/>
              <a:buChar char="l"/>
              <a:tabLst/>
              <a:defRPr lang="en-US" altLang="zh-CN" sz="1600" b="0" i="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138" indent="-358775">
              <a:lnSpc>
                <a:spcPct val="150000"/>
              </a:lnSpc>
              <a:buFont typeface="Wingdings" pitchFamily="2" charset="2"/>
              <a:buChar char="l"/>
              <a:tabLst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Arial" panose="020B0604020202020204" pitchFamily="34" charset="0"/>
              <a:buChar char="•"/>
              <a:tabLst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49FCFB1A-E1EE-3245-9778-ABB7ACB14F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24418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6" name="文本占位符 9">
            <a:extLst>
              <a:ext uri="{FF2B5EF4-FFF2-40B4-BE49-F238E27FC236}">
                <a16:creationId xmlns:a16="http://schemas.microsoft.com/office/drawing/2014/main" id="{2DD40269-A2A6-814E-991D-1DBB1287380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2045803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>
            <a:extLst>
              <a:ext uri="{FF2B5EF4-FFF2-40B4-BE49-F238E27FC236}">
                <a16:creationId xmlns:a16="http://schemas.microsoft.com/office/drawing/2014/main" id="{81B62E64-63F1-3949-8E18-11A80E8D9F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19358" y="1006475"/>
            <a:ext cx="5973761" cy="4256405"/>
          </a:xfrm>
          <a:prstGeom prst="rect">
            <a:avLst/>
          </a:prstGeom>
        </p:spPr>
        <p:txBody>
          <a:bodyPr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marL="457189" marR="0" lvl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/>
            </a:pPr>
            <a:r>
              <a:rPr kumimoji="1" lang="zh-CN" altLang="en-US" dirty="0"/>
              <a:t>此内容上下居中对齐，可根据实际情况微调位置和字体大小</a:t>
            </a:r>
          </a:p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088815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svg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6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4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13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12" Type="http://schemas.openxmlformats.org/officeDocument/2006/relationships/slideLayout" Target="../slideLayouts/slideLayout21.xml"/><Relationship Id="rId2" Type="http://schemas.openxmlformats.org/officeDocument/2006/relationships/slideLayout" Target="../slideLayouts/slideLayout11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4.xml"/><Relationship Id="rId15" Type="http://schemas.openxmlformats.org/officeDocument/2006/relationships/theme" Target="../theme/theme6.xml"/><Relationship Id="rId10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Relationship Id="rId14" Type="http://schemas.openxmlformats.org/officeDocument/2006/relationships/slideLayout" Target="../slideLayouts/slideLayout23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 25">
            <a:extLst>
              <a:ext uri="{FF2B5EF4-FFF2-40B4-BE49-F238E27FC236}">
                <a16:creationId xmlns:a16="http://schemas.microsoft.com/office/drawing/2014/main" id="{D359BD9D-8F8C-A44C-91CC-CA8F5146AA4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1677" y="5726430"/>
            <a:ext cx="2748647" cy="448662"/>
          </a:xfrm>
          <a:prstGeom prst="rect">
            <a:avLst/>
          </a:prstGeom>
        </p:spPr>
      </p:pic>
      <p:sp>
        <p:nvSpPr>
          <p:cNvPr id="30" name="六边形 29">
            <a:extLst>
              <a:ext uri="{FF2B5EF4-FFF2-40B4-BE49-F238E27FC236}">
                <a16:creationId xmlns:a16="http://schemas.microsoft.com/office/drawing/2014/main" id="{6F51DA0D-EA98-B14B-A35B-7EDF8DBC5804}"/>
              </a:ext>
            </a:extLst>
          </p:cNvPr>
          <p:cNvSpPr/>
          <p:nvPr userDrawn="1"/>
        </p:nvSpPr>
        <p:spPr>
          <a:xfrm rot="5400000">
            <a:off x="8672366" y="-244234"/>
            <a:ext cx="1034350" cy="1136649"/>
          </a:xfrm>
          <a:custGeom>
            <a:avLst/>
            <a:gdLst>
              <a:gd name="connsiteX0" fmla="*/ 0 w 1318512"/>
              <a:gd name="connsiteY0" fmla="*/ 568325 h 1136649"/>
              <a:gd name="connsiteX1" fmla="*/ 284162 w 1318512"/>
              <a:gd name="connsiteY1" fmla="*/ 0 h 1136649"/>
              <a:gd name="connsiteX2" fmla="*/ 1034350 w 1318512"/>
              <a:gd name="connsiteY2" fmla="*/ 0 h 1136649"/>
              <a:gd name="connsiteX3" fmla="*/ 1318512 w 1318512"/>
              <a:gd name="connsiteY3" fmla="*/ 568325 h 1136649"/>
              <a:gd name="connsiteX4" fmla="*/ 1034350 w 1318512"/>
              <a:gd name="connsiteY4" fmla="*/ 1136649 h 1136649"/>
              <a:gd name="connsiteX5" fmla="*/ 284162 w 1318512"/>
              <a:gd name="connsiteY5" fmla="*/ 1136649 h 1136649"/>
              <a:gd name="connsiteX6" fmla="*/ 0 w 1318512"/>
              <a:gd name="connsiteY6" fmla="*/ 568325 h 1136649"/>
              <a:gd name="connsiteX0" fmla="*/ 0 w 1034350"/>
              <a:gd name="connsiteY0" fmla="*/ 1136649 h 1136649"/>
              <a:gd name="connsiteX1" fmla="*/ 0 w 1034350"/>
              <a:gd name="connsiteY1" fmla="*/ 0 h 1136649"/>
              <a:gd name="connsiteX2" fmla="*/ 750188 w 1034350"/>
              <a:gd name="connsiteY2" fmla="*/ 0 h 1136649"/>
              <a:gd name="connsiteX3" fmla="*/ 1034350 w 1034350"/>
              <a:gd name="connsiteY3" fmla="*/ 568325 h 1136649"/>
              <a:gd name="connsiteX4" fmla="*/ 750188 w 1034350"/>
              <a:gd name="connsiteY4" fmla="*/ 1136649 h 1136649"/>
              <a:gd name="connsiteX5" fmla="*/ 0 w 1034350"/>
              <a:gd name="connsiteY5" fmla="*/ 1136649 h 1136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34350" h="1136649">
                <a:moveTo>
                  <a:pt x="0" y="1136649"/>
                </a:moveTo>
                <a:lnTo>
                  <a:pt x="0" y="0"/>
                </a:lnTo>
                <a:lnTo>
                  <a:pt x="750188" y="0"/>
                </a:lnTo>
                <a:lnTo>
                  <a:pt x="1034350" y="568325"/>
                </a:lnTo>
                <a:lnTo>
                  <a:pt x="750188" y="1136649"/>
                </a:lnTo>
                <a:lnTo>
                  <a:pt x="0" y="1136649"/>
                </a:lnTo>
                <a:close/>
              </a:path>
            </a:pathLst>
          </a:cu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" name="六边形 30">
            <a:extLst>
              <a:ext uri="{FF2B5EF4-FFF2-40B4-BE49-F238E27FC236}">
                <a16:creationId xmlns:a16="http://schemas.microsoft.com/office/drawing/2014/main" id="{B0F52978-FC9E-FC46-A244-4605B31E7CC6}"/>
              </a:ext>
            </a:extLst>
          </p:cNvPr>
          <p:cNvSpPr/>
          <p:nvPr userDrawn="1"/>
        </p:nvSpPr>
        <p:spPr>
          <a:xfrm rot="5400000">
            <a:off x="9521078" y="753888"/>
            <a:ext cx="523072" cy="450925"/>
          </a:xfrm>
          <a:prstGeom prst="hexagon">
            <a:avLst/>
          </a:prstGeom>
          <a:solidFill>
            <a:srgbClr val="49504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" name="六边形 31">
            <a:extLst>
              <a:ext uri="{FF2B5EF4-FFF2-40B4-BE49-F238E27FC236}">
                <a16:creationId xmlns:a16="http://schemas.microsoft.com/office/drawing/2014/main" id="{6677D3A6-DA28-9444-815A-4524D9FED995}"/>
              </a:ext>
            </a:extLst>
          </p:cNvPr>
          <p:cNvSpPr/>
          <p:nvPr userDrawn="1"/>
        </p:nvSpPr>
        <p:spPr>
          <a:xfrm rot="5400000">
            <a:off x="8027944" y="996957"/>
            <a:ext cx="523072" cy="450925"/>
          </a:xfrm>
          <a:prstGeom prst="hexagon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3" name="六边形 32">
            <a:extLst>
              <a:ext uri="{FF2B5EF4-FFF2-40B4-BE49-F238E27FC236}">
                <a16:creationId xmlns:a16="http://schemas.microsoft.com/office/drawing/2014/main" id="{B3967B50-7DD6-B247-97B6-4844195F68D5}"/>
              </a:ext>
            </a:extLst>
          </p:cNvPr>
          <p:cNvSpPr/>
          <p:nvPr userDrawn="1"/>
        </p:nvSpPr>
        <p:spPr>
          <a:xfrm rot="5400000">
            <a:off x="10287577" y="140894"/>
            <a:ext cx="196767" cy="169627"/>
          </a:xfrm>
          <a:prstGeom prst="hexagon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4" name="六边形 33">
            <a:extLst>
              <a:ext uri="{FF2B5EF4-FFF2-40B4-BE49-F238E27FC236}">
                <a16:creationId xmlns:a16="http://schemas.microsoft.com/office/drawing/2014/main" id="{4C290A33-8D65-DC47-BE12-79B4B22A299D}"/>
              </a:ext>
            </a:extLst>
          </p:cNvPr>
          <p:cNvSpPr/>
          <p:nvPr userDrawn="1"/>
        </p:nvSpPr>
        <p:spPr>
          <a:xfrm rot="5400000">
            <a:off x="3684719" y="893697"/>
            <a:ext cx="886529" cy="764250"/>
          </a:xfrm>
          <a:prstGeom prst="hexagon">
            <a:avLst/>
          </a:prstGeom>
          <a:noFill/>
          <a:ln w="9525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5" name="六边形 34">
            <a:extLst>
              <a:ext uri="{FF2B5EF4-FFF2-40B4-BE49-F238E27FC236}">
                <a16:creationId xmlns:a16="http://schemas.microsoft.com/office/drawing/2014/main" id="{E0867641-ABCE-C84A-84A4-696E52E6543B}"/>
              </a:ext>
            </a:extLst>
          </p:cNvPr>
          <p:cNvSpPr/>
          <p:nvPr userDrawn="1"/>
        </p:nvSpPr>
        <p:spPr>
          <a:xfrm rot="5400000">
            <a:off x="11266257" y="1225116"/>
            <a:ext cx="206955" cy="178410"/>
          </a:xfrm>
          <a:prstGeom prst="hexagon">
            <a:avLst/>
          </a:prstGeom>
          <a:noFill/>
          <a:ln w="9525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6" name="六边形 35">
            <a:extLst>
              <a:ext uri="{FF2B5EF4-FFF2-40B4-BE49-F238E27FC236}">
                <a16:creationId xmlns:a16="http://schemas.microsoft.com/office/drawing/2014/main" id="{3DC81806-A479-FD47-B1B6-A77189F32D48}"/>
              </a:ext>
            </a:extLst>
          </p:cNvPr>
          <p:cNvSpPr/>
          <p:nvPr userDrawn="1"/>
        </p:nvSpPr>
        <p:spPr>
          <a:xfrm rot="5400000">
            <a:off x="918490" y="676500"/>
            <a:ext cx="206955" cy="178410"/>
          </a:xfrm>
          <a:prstGeom prst="hexagon">
            <a:avLst/>
          </a:prstGeom>
          <a:solidFill>
            <a:srgbClr val="AD2B26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7" name="六边形 36">
            <a:extLst>
              <a:ext uri="{FF2B5EF4-FFF2-40B4-BE49-F238E27FC236}">
                <a16:creationId xmlns:a16="http://schemas.microsoft.com/office/drawing/2014/main" id="{D15987B7-89CB-8549-AEE5-ADD4AED257B7}"/>
              </a:ext>
            </a:extLst>
          </p:cNvPr>
          <p:cNvSpPr/>
          <p:nvPr userDrawn="1"/>
        </p:nvSpPr>
        <p:spPr>
          <a:xfrm rot="5400000">
            <a:off x="4564916" y="775592"/>
            <a:ext cx="369001" cy="318105"/>
          </a:xfrm>
          <a:prstGeom prst="hexagon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" name="直线连接符 2">
            <a:extLst>
              <a:ext uri="{FF2B5EF4-FFF2-40B4-BE49-F238E27FC236}">
                <a16:creationId xmlns:a16="http://schemas.microsoft.com/office/drawing/2014/main" id="{382A540C-45FC-EB45-96D5-1EA0511DAF21}"/>
              </a:ext>
            </a:extLst>
          </p:cNvPr>
          <p:cNvCxnSpPr>
            <a:cxnSpLocks/>
          </p:cNvCxnSpPr>
          <p:nvPr userDrawn="1"/>
        </p:nvCxnSpPr>
        <p:spPr>
          <a:xfrm>
            <a:off x="9997213" y="1131213"/>
            <a:ext cx="647089" cy="39664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线连接符 40">
            <a:extLst>
              <a:ext uri="{FF2B5EF4-FFF2-40B4-BE49-F238E27FC236}">
                <a16:creationId xmlns:a16="http://schemas.microsoft.com/office/drawing/2014/main" id="{28569DD6-18D5-5D45-BC4E-E4C2727B945C}"/>
              </a:ext>
            </a:extLst>
          </p:cNvPr>
          <p:cNvCxnSpPr>
            <a:cxnSpLocks/>
          </p:cNvCxnSpPr>
          <p:nvPr userDrawn="1"/>
        </p:nvCxnSpPr>
        <p:spPr>
          <a:xfrm>
            <a:off x="3898416" y="466240"/>
            <a:ext cx="691948" cy="36631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78600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5pPr>
      <a:lvl6pPr marL="609585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6pPr>
      <a:lvl7pPr marL="1219170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7pPr>
      <a:lvl8pPr marL="1828754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8pPr>
      <a:lvl9pPr marL="2438339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9pPr>
    </p:titleStyle>
    <p:bodyStyle>
      <a:lvl1pPr marL="457189" indent="-457189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4BCEE7AE-CF55-47A2-9D29-09373E3D62B5}"/>
              </a:ext>
            </a:extLst>
          </p:cNvPr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itchFamily="34" charset="0"/>
              <a:buNone/>
              <a:defRPr/>
            </a:pPr>
            <a:endParaRPr lang="zh-CN" altLang="en-US" sz="2400">
              <a:latin typeface="Segoe UI" pitchFamily="34" charset="0"/>
              <a:ea typeface="微软雅黑" pitchFamily="34" charset="-122"/>
            </a:endParaRPr>
          </a:p>
        </p:txBody>
      </p:sp>
      <p:sp>
        <p:nvSpPr>
          <p:cNvPr id="22" name="矩形 22">
            <a:extLst>
              <a:ext uri="{FF2B5EF4-FFF2-40B4-BE49-F238E27FC236}">
                <a16:creationId xmlns:a16="http://schemas.microsoft.com/office/drawing/2014/main" id="{16A72991-4D35-45FC-8EF2-C9E3B4850B5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buFont typeface="Arial" charset="0"/>
              <a:buNone/>
              <a:defRPr/>
            </a:pPr>
            <a:endParaRPr lang="zh-CN" altLang="en-US" sz="2400" dirty="0">
              <a:latin typeface="Segoe UI" pitchFamily="34" charset="0"/>
              <a:ea typeface="微软雅黑" pitchFamily="34" charset="-122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3A7F5CA1-11F4-B94D-84AE-F6E3E12DEC4D}"/>
              </a:ext>
            </a:extLst>
          </p:cNvPr>
          <p:cNvGrpSpPr/>
          <p:nvPr userDrawn="1"/>
        </p:nvGrpSpPr>
        <p:grpSpPr>
          <a:xfrm>
            <a:off x="2126595" y="2260317"/>
            <a:ext cx="2280944" cy="1168683"/>
            <a:chOff x="1984355" y="1223746"/>
            <a:chExt cx="2280944" cy="1168683"/>
          </a:xfrm>
        </p:grpSpPr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DB73C1A2-926E-3849-92AB-BCE7B4C71DF2}"/>
                </a:ext>
              </a:extLst>
            </p:cNvPr>
            <p:cNvSpPr txBox="1"/>
            <p:nvPr/>
          </p:nvSpPr>
          <p:spPr>
            <a:xfrm>
              <a:off x="2549296" y="1223746"/>
              <a:ext cx="1245854" cy="73866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4200" b="1" i="0" dirty="0"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目录</a:t>
              </a: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3EC96A2F-7D7A-F34F-9BE8-8ADCD2919ACB}"/>
                </a:ext>
              </a:extLst>
            </p:cNvPr>
            <p:cNvSpPr txBox="1"/>
            <p:nvPr/>
          </p:nvSpPr>
          <p:spPr>
            <a:xfrm>
              <a:off x="1984355" y="1869209"/>
              <a:ext cx="1833941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chemeClr val="bg1">
                      <a:lumMod val="8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阿里巴巴普惠体" panose="00020600040101010101" pitchFamily="18" charset="-122"/>
                </a:rPr>
                <a:t>Contents</a:t>
              </a:r>
              <a:endParaRPr lang="zh-CN" altLang="en-US" sz="28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cxnSp>
          <p:nvCxnSpPr>
            <p:cNvPr id="23" name="直接连接符 2">
              <a:extLst>
                <a:ext uri="{FF2B5EF4-FFF2-40B4-BE49-F238E27FC236}">
                  <a16:creationId xmlns:a16="http://schemas.microsoft.com/office/drawing/2014/main" id="{83E925B0-57FD-8B4B-8FF7-8BCD8AADEF23}"/>
                </a:ext>
              </a:extLst>
            </p:cNvPr>
            <p:cNvCxnSpPr>
              <a:cxnSpLocks/>
            </p:cNvCxnSpPr>
            <p:nvPr/>
          </p:nvCxnSpPr>
          <p:spPr>
            <a:xfrm>
              <a:off x="4265299" y="1300145"/>
              <a:ext cx="0" cy="106226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六边形 24">
              <a:extLst>
                <a:ext uri="{FF2B5EF4-FFF2-40B4-BE49-F238E27FC236}">
                  <a16:creationId xmlns:a16="http://schemas.microsoft.com/office/drawing/2014/main" id="{3EDCC472-8CF0-F84C-9270-06FAC7E8DD4D}"/>
                </a:ext>
              </a:extLst>
            </p:cNvPr>
            <p:cNvSpPr/>
            <p:nvPr/>
          </p:nvSpPr>
          <p:spPr>
            <a:xfrm rot="5400000">
              <a:off x="2142134" y="1404577"/>
              <a:ext cx="437322" cy="377002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6" name="六边形 25">
              <a:extLst>
                <a:ext uri="{FF2B5EF4-FFF2-40B4-BE49-F238E27FC236}">
                  <a16:creationId xmlns:a16="http://schemas.microsoft.com/office/drawing/2014/main" id="{E8F71936-0CC4-CB4A-AF12-89754A9ADA5D}"/>
                </a:ext>
              </a:extLst>
            </p:cNvPr>
            <p:cNvSpPr/>
            <p:nvPr/>
          </p:nvSpPr>
          <p:spPr>
            <a:xfrm rot="5400000">
              <a:off x="2037082" y="1610051"/>
              <a:ext cx="246109" cy="212163"/>
            </a:xfrm>
            <a:prstGeom prst="hexagon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7595865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711" r:id="rId2"/>
    <p:sldLayoutId id="2147483712" r:id="rId3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5pPr>
      <a:lvl6pPr marL="609585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6pPr>
      <a:lvl7pPr marL="121917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7pPr>
      <a:lvl8pPr marL="1828754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8pPr>
      <a:lvl9pPr marL="2438339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9pPr>
    </p:titleStyle>
    <p:bodyStyle>
      <a:lvl1pPr marL="457189" marR="0" indent="-457189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tabLst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585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3962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7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547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>
            <a:extLst>
              <a:ext uri="{FF2B5EF4-FFF2-40B4-BE49-F238E27FC236}">
                <a16:creationId xmlns:a16="http://schemas.microsoft.com/office/drawing/2014/main" id="{88438130-7B30-A94E-B2AC-38EDD0B85909}"/>
              </a:ext>
            </a:extLst>
          </p:cNvPr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4BCEE7AE-CF55-47A2-9D29-09373E3D62B5}"/>
              </a:ext>
            </a:extLst>
          </p:cNvPr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itchFamily="34" charset="0"/>
              <a:buNone/>
              <a:defRPr/>
            </a:pPr>
            <a:endParaRPr lang="zh-CN" altLang="en-US" sz="2400">
              <a:latin typeface="Segoe UI" pitchFamily="34" charset="0"/>
              <a:ea typeface="微软雅黑" pitchFamily="34" charset="-122"/>
            </a:endParaRPr>
          </a:p>
        </p:txBody>
      </p:sp>
      <p:sp>
        <p:nvSpPr>
          <p:cNvPr id="22" name="矩形 22">
            <a:extLst>
              <a:ext uri="{FF2B5EF4-FFF2-40B4-BE49-F238E27FC236}">
                <a16:creationId xmlns:a16="http://schemas.microsoft.com/office/drawing/2014/main" id="{16A72991-4D35-45FC-8EF2-C9E3B4850B5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buFont typeface="Arial" charset="0"/>
              <a:buNone/>
              <a:defRPr/>
            </a:pPr>
            <a:endParaRPr lang="zh-CN" altLang="en-US" sz="2400" dirty="0">
              <a:latin typeface="Segoe UI" pitchFamily="34" charset="0"/>
              <a:ea typeface="微软雅黑" pitchFamily="34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DB73C1A2-926E-3849-92AB-BCE7B4C71DF2}"/>
              </a:ext>
            </a:extLst>
          </p:cNvPr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学习目标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3EC96A2F-7D7A-F34F-9BE8-8ADCD2919ACB}"/>
              </a:ext>
            </a:extLst>
          </p:cNvPr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cxnSp>
        <p:nvCxnSpPr>
          <p:cNvPr id="23" name="直接连接符 2">
            <a:extLst>
              <a:ext uri="{FF2B5EF4-FFF2-40B4-BE49-F238E27FC236}">
                <a16:creationId xmlns:a16="http://schemas.microsoft.com/office/drawing/2014/main" id="{83E925B0-57FD-8B4B-8FF7-8BCD8AADEF23}"/>
              </a:ext>
            </a:extLst>
          </p:cNvPr>
          <p:cNvCxnSpPr>
            <a:cxnSpLocks/>
          </p:cNvCxnSpPr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2">
            <a:extLst>
              <a:ext uri="{FF2B5EF4-FFF2-40B4-BE49-F238E27FC236}">
                <a16:creationId xmlns:a16="http://schemas.microsoft.com/office/drawing/2014/main" id="{A7484BB2-BD94-3C49-9EC4-B9A294E2AF2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879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5pPr>
      <a:lvl6pPr marL="609585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6pPr>
      <a:lvl7pPr marL="121917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7pPr>
      <a:lvl8pPr marL="1828754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8pPr>
      <a:lvl9pPr marL="2438339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9pPr>
    </p:titleStyle>
    <p:bodyStyle>
      <a:lvl1pPr marL="457189" marR="0" indent="-457189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tabLst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585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3962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7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547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六边形 6">
            <a:extLst>
              <a:ext uri="{FF2B5EF4-FFF2-40B4-BE49-F238E27FC236}">
                <a16:creationId xmlns:a16="http://schemas.microsoft.com/office/drawing/2014/main" id="{91B717BE-9DF9-1B41-9DBF-CB511A9C606B}"/>
              </a:ext>
            </a:extLst>
          </p:cNvPr>
          <p:cNvSpPr/>
          <p:nvPr userDrawn="1"/>
        </p:nvSpPr>
        <p:spPr>
          <a:xfrm rot="5400000">
            <a:off x="3779834" y="2429461"/>
            <a:ext cx="1318512" cy="1136649"/>
          </a:xfrm>
          <a:prstGeom prst="hexagon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六边形 7">
            <a:extLst>
              <a:ext uri="{FF2B5EF4-FFF2-40B4-BE49-F238E27FC236}">
                <a16:creationId xmlns:a16="http://schemas.microsoft.com/office/drawing/2014/main" id="{998722ED-C4DC-C24C-A17B-B9CA36751549}"/>
              </a:ext>
            </a:extLst>
          </p:cNvPr>
          <p:cNvSpPr/>
          <p:nvPr userDrawn="1"/>
        </p:nvSpPr>
        <p:spPr>
          <a:xfrm rot="5400000">
            <a:off x="3567036" y="3257393"/>
            <a:ext cx="429253" cy="370046"/>
          </a:xfrm>
          <a:prstGeom prst="hexagon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575752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六边形 6">
            <a:extLst>
              <a:ext uri="{FF2B5EF4-FFF2-40B4-BE49-F238E27FC236}">
                <a16:creationId xmlns:a16="http://schemas.microsoft.com/office/drawing/2014/main" id="{D82380DF-4088-5449-BBFC-0B57E0B8F475}"/>
              </a:ext>
            </a:extLst>
          </p:cNvPr>
          <p:cNvSpPr/>
          <p:nvPr userDrawn="1"/>
        </p:nvSpPr>
        <p:spPr>
          <a:xfrm rot="5400000">
            <a:off x="3779834" y="2429461"/>
            <a:ext cx="1318512" cy="1136649"/>
          </a:xfrm>
          <a:prstGeom prst="hexagon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六边形 10">
            <a:extLst>
              <a:ext uri="{FF2B5EF4-FFF2-40B4-BE49-F238E27FC236}">
                <a16:creationId xmlns:a16="http://schemas.microsoft.com/office/drawing/2014/main" id="{2FB8D235-9189-C14B-8111-0D705B9AA121}"/>
              </a:ext>
            </a:extLst>
          </p:cNvPr>
          <p:cNvSpPr/>
          <p:nvPr userDrawn="1"/>
        </p:nvSpPr>
        <p:spPr>
          <a:xfrm rot="5400000">
            <a:off x="3567036" y="3257393"/>
            <a:ext cx="429253" cy="370046"/>
          </a:xfrm>
          <a:prstGeom prst="hexagon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552652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9" r:id="rId2"/>
    <p:sldLayoutId id="2147483710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>
            <a:extLst>
              <a:ext uri="{FF2B5EF4-FFF2-40B4-BE49-F238E27FC236}">
                <a16:creationId xmlns:a16="http://schemas.microsoft.com/office/drawing/2014/main" id="{4BCEE7AE-CF55-47A2-9D29-09373E3D62B5}"/>
              </a:ext>
            </a:extLst>
          </p:cNvPr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itchFamily="34" charset="0"/>
              <a:buNone/>
              <a:defRPr/>
            </a:pPr>
            <a:endParaRPr lang="zh-CN" altLang="en-US" sz="2400">
              <a:latin typeface="Segoe UI" pitchFamily="34" charset="0"/>
              <a:ea typeface="微软雅黑" pitchFamily="34" charset="-122"/>
            </a:endParaRPr>
          </a:p>
        </p:txBody>
      </p:sp>
      <p:sp>
        <p:nvSpPr>
          <p:cNvPr id="20" name="矩形 22">
            <a:extLst>
              <a:ext uri="{FF2B5EF4-FFF2-40B4-BE49-F238E27FC236}">
                <a16:creationId xmlns:a16="http://schemas.microsoft.com/office/drawing/2014/main" id="{16A72991-4D35-45FC-8EF2-C9E3B4850B5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buFont typeface="Arial" charset="0"/>
              <a:buNone/>
              <a:defRPr/>
            </a:pPr>
            <a:endParaRPr lang="zh-CN" altLang="en-US" sz="2400" dirty="0">
              <a:latin typeface="Segoe UI" pitchFamily="34" charset="0"/>
              <a:ea typeface="微软雅黑" pitchFamily="34" charset="-122"/>
            </a:endParaRPr>
          </a:p>
        </p:txBody>
      </p:sp>
      <p:cxnSp>
        <p:nvCxnSpPr>
          <p:cNvPr id="11" name="直接连接符 22">
            <a:extLst>
              <a:ext uri="{FF2B5EF4-FFF2-40B4-BE49-F238E27FC236}">
                <a16:creationId xmlns:a16="http://schemas.microsoft.com/office/drawing/2014/main" id="{E3D0AD59-338B-5041-BA54-3D9BB0E399D6}"/>
              </a:ext>
            </a:extLst>
          </p:cNvPr>
          <p:cNvCxnSpPr/>
          <p:nvPr userDrawn="1"/>
        </p:nvCxnSpPr>
        <p:spPr>
          <a:xfrm flipH="1">
            <a:off x="323600" y="763880"/>
            <a:ext cx="11544801" cy="0"/>
          </a:xfrm>
          <a:prstGeom prst="line">
            <a:avLst/>
          </a:prstGeom>
          <a:ln w="9525">
            <a:solidFill>
              <a:srgbClr val="F2F2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F2197ADE-85E8-B341-8233-C315893A0BCC}"/>
              </a:ext>
            </a:extLst>
          </p:cNvPr>
          <p:cNvGrpSpPr/>
          <p:nvPr userDrawn="1"/>
        </p:nvGrpSpPr>
        <p:grpSpPr>
          <a:xfrm>
            <a:off x="0" y="420997"/>
            <a:ext cx="224590" cy="220464"/>
            <a:chOff x="0" y="262878"/>
            <a:chExt cx="224590" cy="506266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C3756651-9738-8349-95DA-B0B282B3FAEA}"/>
                </a:ext>
              </a:extLst>
            </p:cNvPr>
            <p:cNvSpPr/>
            <p:nvPr/>
          </p:nvSpPr>
          <p:spPr>
            <a:xfrm>
              <a:off x="0" y="262878"/>
              <a:ext cx="224590" cy="506266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5EF63353-41E7-0E43-AFC0-B2282740E9FE}"/>
                </a:ext>
              </a:extLst>
            </p:cNvPr>
            <p:cNvSpPr/>
            <p:nvPr/>
          </p:nvSpPr>
          <p:spPr>
            <a:xfrm>
              <a:off x="142500" y="262878"/>
              <a:ext cx="82090" cy="506266"/>
            </a:xfrm>
            <a:prstGeom prst="rect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pic>
        <p:nvPicPr>
          <p:cNvPr id="16" name="图片 15">
            <a:extLst>
              <a:ext uri="{FF2B5EF4-FFF2-40B4-BE49-F238E27FC236}">
                <a16:creationId xmlns:a16="http://schemas.microsoft.com/office/drawing/2014/main" id="{27893006-C6C0-BC4A-8CFB-289F585A2778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4242" y="283220"/>
            <a:ext cx="1225447" cy="358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4426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83" r:id="rId3"/>
    <p:sldLayoutId id="2147483678" r:id="rId4"/>
    <p:sldLayoutId id="2147483679" r:id="rId5"/>
    <p:sldLayoutId id="2147483680" r:id="rId6"/>
    <p:sldLayoutId id="2147483677" r:id="rId7"/>
    <p:sldLayoutId id="2147483702" r:id="rId8"/>
    <p:sldLayoutId id="2147483703" r:id="rId9"/>
    <p:sldLayoutId id="2147483704" r:id="rId10"/>
    <p:sldLayoutId id="2147483681" r:id="rId11"/>
    <p:sldLayoutId id="2147483693" r:id="rId12"/>
    <p:sldLayoutId id="2147483706" r:id="rId13"/>
    <p:sldLayoutId id="2147483713" r:id="rId14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5pPr>
      <a:lvl6pPr marL="609585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6pPr>
      <a:lvl7pPr marL="121917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7pPr>
      <a:lvl8pPr marL="1828754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8pPr>
      <a:lvl9pPr marL="2438339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9pPr>
    </p:titleStyle>
    <p:bodyStyle>
      <a:lvl1pPr marL="457189" indent="-457189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3962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7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547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8713" y="2604635"/>
            <a:ext cx="2314575" cy="955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7154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5pPr>
      <a:lvl6pPr marL="609585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6pPr>
      <a:lvl7pPr marL="1219170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7pPr>
      <a:lvl8pPr marL="1828754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8pPr>
      <a:lvl9pPr marL="2438339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9pPr>
    </p:titleStyle>
    <p:bodyStyle>
      <a:lvl1pPr marL="457189" indent="-457189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1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1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1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1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1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1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1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1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1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1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1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1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1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1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1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1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1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1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hyperlink" Target="https://cwiki.apache.org/confluence/display/Hive/LanguageManual+Explain" TargetMode="External"/><Relationship Id="rId1" Type="http://schemas.openxmlformats.org/officeDocument/2006/relationships/slideLayout" Target="../slideLayouts/slideLayout11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1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1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1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1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cwiki.apache.org/confluence/display/Hive/LanguageManual+LateralView" TargetMode="Externa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5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1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1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1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1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1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1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1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16EC87-9B0D-CD4B-997D-0A66FE90B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sz="5400" dirty="0"/>
              <a:t>Hive</a:t>
            </a:r>
            <a:r>
              <a:rPr kumimoji="1" lang="zh-CN" altLang="en-US" sz="5400" dirty="0"/>
              <a:t>函数高阶应用、性能调优</a:t>
            </a:r>
          </a:p>
        </p:txBody>
      </p:sp>
    </p:spTree>
    <p:extLst>
      <p:ext uri="{BB962C8B-B14F-4D97-AF65-F5344CB8AC3E}">
        <p14:creationId xmlns:p14="http://schemas.microsoft.com/office/powerpoint/2010/main" val="38339742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有一份数据</a:t>
            </a:r>
            <a:r>
              <a:rPr lang="en-US" altLang="zh-CN" dirty="0"/>
              <a:t>《The_NBA_Championship.txt》</a:t>
            </a:r>
            <a:r>
              <a:rPr lang="zh-CN" altLang="en-US" dirty="0"/>
              <a:t>，关于部分年份的</a:t>
            </a:r>
            <a:r>
              <a:rPr lang="en-US" altLang="zh-CN" dirty="0"/>
              <a:t>NBA</a:t>
            </a:r>
            <a:r>
              <a:rPr lang="zh-CN" altLang="en-US" dirty="0"/>
              <a:t>总冠军球队名单；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第一个字段表示球队名称，第二个字段是获取总冠军的年份；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>
                <a:solidFill>
                  <a:srgbClr val="92D050"/>
                </a:solidFill>
              </a:rPr>
              <a:t>字段之间以，分割；总冠军年份之间以</a:t>
            </a:r>
            <a:r>
              <a:rPr lang="en-US" altLang="zh-CN" dirty="0">
                <a:solidFill>
                  <a:srgbClr val="92D050"/>
                </a:solidFill>
              </a:rPr>
              <a:t>|</a:t>
            </a:r>
            <a:r>
              <a:rPr lang="zh-CN" altLang="en-US" dirty="0">
                <a:solidFill>
                  <a:srgbClr val="92D050"/>
                </a:solidFill>
              </a:rPr>
              <a:t>进行分割。</a:t>
            </a:r>
          </a:p>
          <a:p>
            <a:r>
              <a:rPr lang="zh-CN" altLang="en-US" dirty="0"/>
              <a:t>需求：使用</a:t>
            </a:r>
            <a:r>
              <a:rPr lang="en-US" altLang="zh-CN" dirty="0"/>
              <a:t>Hive</a:t>
            </a:r>
            <a:r>
              <a:rPr lang="zh-CN" altLang="en-US" dirty="0"/>
              <a:t>建表映射成功数据，对数据拆分，要求拆分之后数据如下所示：</a:t>
            </a:r>
          </a:p>
          <a:p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 UDTF</a:t>
            </a:r>
            <a:r>
              <a:rPr lang="zh-CN" altLang="en-US" dirty="0"/>
              <a:t>之</a:t>
            </a:r>
            <a:r>
              <a:rPr lang="en-US" altLang="zh-CN" dirty="0"/>
              <a:t>explode</a:t>
            </a:r>
            <a:r>
              <a:rPr lang="zh-CN" altLang="en-US" dirty="0"/>
              <a:t>函数</a:t>
            </a: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业务需求</a:t>
            </a:r>
          </a:p>
        </p:txBody>
      </p:sp>
      <p:pic>
        <p:nvPicPr>
          <p:cNvPr id="6" name="图片 5"/>
          <p:cNvPicPr/>
          <p:nvPr/>
        </p:nvPicPr>
        <p:blipFill>
          <a:blip r:embed="rId2"/>
          <a:stretch>
            <a:fillRect/>
          </a:stretch>
        </p:blipFill>
        <p:spPr>
          <a:xfrm>
            <a:off x="601867" y="3893104"/>
            <a:ext cx="5067300" cy="180594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图片 6"/>
          <p:cNvPicPr/>
          <p:nvPr/>
        </p:nvPicPr>
        <p:blipFill>
          <a:blip r:embed="rId3"/>
          <a:stretch>
            <a:fillRect/>
          </a:stretch>
        </p:blipFill>
        <p:spPr>
          <a:xfrm>
            <a:off x="8542963" y="4087414"/>
            <a:ext cx="2385060" cy="141732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8" name="右箭头 7"/>
          <p:cNvSpPr/>
          <p:nvPr/>
        </p:nvSpPr>
        <p:spPr>
          <a:xfrm>
            <a:off x="6509442" y="4533523"/>
            <a:ext cx="1059256" cy="525101"/>
          </a:xfrm>
          <a:prstGeom prst="rightArrow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727530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691FACA-E1ED-6A48-A1E4-D925AAC030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</a:rPr>
              <a:t>文件存储格式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zh-CN" altLang="en-US" dirty="0">
                <a:solidFill>
                  <a:srgbClr val="FF0000"/>
                </a:solidFill>
              </a:rPr>
              <a:t>数据压缩</a:t>
            </a:r>
            <a:endParaRPr lang="en-US" altLang="zh-CN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044867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Hive</a:t>
            </a:r>
            <a:r>
              <a:rPr lang="zh-CN" altLang="zh-CN" dirty="0"/>
              <a:t>底层运行</a:t>
            </a:r>
            <a:r>
              <a:rPr lang="en-US" altLang="zh-CN" dirty="0"/>
              <a:t>MapReduce</a:t>
            </a:r>
            <a:r>
              <a:rPr lang="zh-CN" altLang="zh-CN" dirty="0"/>
              <a:t>程序时，磁盘</a:t>
            </a:r>
            <a:r>
              <a:rPr lang="en-US" altLang="zh-CN" dirty="0"/>
              <a:t>I/O</a:t>
            </a:r>
            <a:r>
              <a:rPr lang="zh-CN" altLang="zh-CN" dirty="0"/>
              <a:t>操作、网络数据传输、</a:t>
            </a:r>
            <a:r>
              <a:rPr lang="en-US" altLang="zh-CN" dirty="0"/>
              <a:t>shuffle</a:t>
            </a:r>
            <a:r>
              <a:rPr lang="zh-CN" altLang="zh-CN" dirty="0"/>
              <a:t>和</a:t>
            </a:r>
            <a:r>
              <a:rPr lang="en-US" altLang="zh-CN" dirty="0"/>
              <a:t>merge</a:t>
            </a:r>
            <a:r>
              <a:rPr lang="zh-CN" altLang="zh-CN" dirty="0"/>
              <a:t>要花大量的时间，尤其是数据规模很大和工作负载密集的情况下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zh-CN" dirty="0"/>
              <a:t>鉴于磁盘</a:t>
            </a:r>
            <a:r>
              <a:rPr lang="en-US" altLang="zh-CN" dirty="0"/>
              <a:t>I/O</a:t>
            </a:r>
            <a:r>
              <a:rPr lang="zh-CN" altLang="zh-CN" dirty="0"/>
              <a:t>和网络带宽是</a:t>
            </a:r>
            <a:r>
              <a:rPr lang="en-US" altLang="zh-CN" dirty="0"/>
              <a:t>Hadoop</a:t>
            </a:r>
            <a:r>
              <a:rPr lang="zh-CN" altLang="zh-CN" dirty="0"/>
              <a:t>的宝贵资源，</a:t>
            </a:r>
            <a:r>
              <a:rPr lang="zh-CN" altLang="zh-CN" dirty="0">
                <a:solidFill>
                  <a:srgbClr val="FF0000"/>
                </a:solidFill>
              </a:rPr>
              <a:t>数据压缩对于节省资源、最小化磁盘</a:t>
            </a:r>
            <a:r>
              <a:rPr lang="en-US" altLang="zh-CN" dirty="0">
                <a:solidFill>
                  <a:srgbClr val="FF0000"/>
                </a:solidFill>
              </a:rPr>
              <a:t>I/O</a:t>
            </a:r>
            <a:r>
              <a:rPr lang="zh-CN" altLang="zh-CN" dirty="0">
                <a:solidFill>
                  <a:srgbClr val="FF0000"/>
                </a:solidFill>
              </a:rPr>
              <a:t>和网络传输</a:t>
            </a:r>
            <a:r>
              <a:rPr lang="zh-CN" altLang="zh-CN" dirty="0"/>
              <a:t>非常有帮助。</a:t>
            </a:r>
            <a:endParaRPr lang="en-US" altLang="zh-CN" dirty="0"/>
          </a:p>
          <a:p>
            <a:r>
              <a:rPr lang="en-US" altLang="zh-CN" dirty="0"/>
              <a:t>Hive</a:t>
            </a:r>
            <a:r>
              <a:rPr lang="zh-CN" altLang="en-US" dirty="0"/>
              <a:t>压缩实际上说的就是</a:t>
            </a:r>
            <a:r>
              <a:rPr lang="en-US" altLang="zh-CN" dirty="0"/>
              <a:t>MapReduce</a:t>
            </a:r>
            <a:r>
              <a:rPr lang="zh-CN" altLang="en-US" dirty="0"/>
              <a:t>的压缩。</a:t>
            </a:r>
            <a:endParaRPr lang="en-US" altLang="zh-CN" dirty="0"/>
          </a:p>
          <a:p>
            <a:pPr marL="0" indent="0">
              <a:buNone/>
            </a:pPr>
            <a:endParaRPr lang="zh-CN" altLang="zh-CN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</a:t>
            </a:r>
            <a:r>
              <a:rPr lang="zh-CN" altLang="en-US" dirty="0"/>
              <a:t>数据压缩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概述</a:t>
            </a:r>
          </a:p>
        </p:txBody>
      </p:sp>
      <p:pic>
        <p:nvPicPr>
          <p:cNvPr id="8" name="图片 7" descr="https://images2017.cnblogs.com/blog/1147039/201712/1147039-20171219144201850-1279721158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0689" y="3470562"/>
            <a:ext cx="7022252" cy="28764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100693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zh-CN" altLang="zh-CN" b="1" dirty="0"/>
              <a:t>压缩的优点</a:t>
            </a:r>
            <a:endParaRPr lang="zh-CN" altLang="zh-CN" dirty="0"/>
          </a:p>
          <a:p>
            <a:pPr marL="360363" lvl="1" indent="0">
              <a:buNone/>
            </a:pPr>
            <a:r>
              <a:rPr lang="zh-CN" altLang="zh-CN" dirty="0"/>
              <a:t>减小文件存储所占空间</a:t>
            </a:r>
          </a:p>
          <a:p>
            <a:pPr marL="360363" lvl="1" indent="0">
              <a:buNone/>
            </a:pPr>
            <a:r>
              <a:rPr lang="zh-CN" altLang="zh-CN" dirty="0"/>
              <a:t>加快文件传输效率，从而提高系统的处理速度</a:t>
            </a:r>
          </a:p>
          <a:p>
            <a:pPr marL="360363" lvl="1" indent="0">
              <a:buNone/>
            </a:pPr>
            <a:r>
              <a:rPr lang="zh-CN" altLang="zh-CN" dirty="0"/>
              <a:t>降低</a:t>
            </a:r>
            <a:r>
              <a:rPr lang="en-US" altLang="zh-CN" dirty="0"/>
              <a:t>IO</a:t>
            </a:r>
            <a:r>
              <a:rPr lang="zh-CN" altLang="zh-CN" dirty="0"/>
              <a:t>读写的次数</a:t>
            </a:r>
          </a:p>
          <a:p>
            <a:pPr lvl="0"/>
            <a:r>
              <a:rPr lang="zh-CN" altLang="zh-CN" b="1" dirty="0"/>
              <a:t>压缩的缺点</a:t>
            </a:r>
            <a:endParaRPr lang="zh-CN" altLang="zh-CN" dirty="0"/>
          </a:p>
          <a:p>
            <a:pPr marL="360363" lvl="1" indent="0">
              <a:buNone/>
            </a:pPr>
            <a:r>
              <a:rPr lang="zh-CN" altLang="zh-CN" dirty="0"/>
              <a:t>使用数据时需要先对文件解压，加重</a:t>
            </a:r>
            <a:r>
              <a:rPr lang="en-US" altLang="zh-CN" dirty="0"/>
              <a:t>CPU</a:t>
            </a:r>
            <a:r>
              <a:rPr lang="zh-CN" altLang="zh-CN" dirty="0"/>
              <a:t>负荷，压缩算法越复杂，解压时间越长</a:t>
            </a:r>
          </a:p>
          <a:p>
            <a:endParaRPr lang="zh-CN" altLang="zh-CN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</a:t>
            </a:r>
            <a:r>
              <a:rPr lang="zh-CN" altLang="en-US" dirty="0"/>
              <a:t>数据压缩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优缺点</a:t>
            </a:r>
          </a:p>
        </p:txBody>
      </p:sp>
      <p:pic>
        <p:nvPicPr>
          <p:cNvPr id="8" name="图片 7" descr="https://images2017.cnblogs.com/blog/1147039/201712/1147039-20171219144201850-1279721158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8524" y="4252968"/>
            <a:ext cx="5274310" cy="24041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8479827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92D050"/>
                </a:solidFill>
              </a:rPr>
              <a:t>Hive</a:t>
            </a:r>
            <a:r>
              <a:rPr lang="zh-CN" altLang="zh-CN" dirty="0">
                <a:solidFill>
                  <a:srgbClr val="92D050"/>
                </a:solidFill>
              </a:rPr>
              <a:t>中的压缩就是使用了</a:t>
            </a:r>
            <a:r>
              <a:rPr lang="en-US" altLang="zh-CN" dirty="0">
                <a:solidFill>
                  <a:srgbClr val="92D050"/>
                </a:solidFill>
              </a:rPr>
              <a:t>Hadoop</a:t>
            </a:r>
            <a:r>
              <a:rPr lang="zh-CN" altLang="zh-CN" dirty="0">
                <a:solidFill>
                  <a:srgbClr val="92D050"/>
                </a:solidFill>
              </a:rPr>
              <a:t>中的压缩实现</a:t>
            </a:r>
            <a:r>
              <a:rPr lang="zh-CN" altLang="zh-CN" dirty="0"/>
              <a:t>的，所以</a:t>
            </a:r>
            <a:r>
              <a:rPr lang="en-US" altLang="zh-CN" dirty="0"/>
              <a:t>Hadoop</a:t>
            </a:r>
            <a:r>
              <a:rPr lang="zh-CN" altLang="zh-CN" dirty="0"/>
              <a:t>中支持的压缩在</a:t>
            </a:r>
            <a:r>
              <a:rPr lang="en-US" altLang="zh-CN" dirty="0"/>
              <a:t>Hive</a:t>
            </a:r>
            <a:r>
              <a:rPr lang="zh-CN" altLang="zh-CN" dirty="0"/>
              <a:t>中都可以直接使用。</a:t>
            </a:r>
          </a:p>
          <a:p>
            <a:r>
              <a:rPr lang="en-US" altLang="zh-CN" dirty="0"/>
              <a:t>Hadoop</a:t>
            </a:r>
            <a:r>
              <a:rPr lang="zh-CN" altLang="zh-CN" dirty="0"/>
              <a:t>中支持的压缩算法：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zh-CN" dirty="0"/>
              <a:t>要想在</a:t>
            </a:r>
            <a:r>
              <a:rPr lang="en-US" altLang="zh-CN" dirty="0"/>
              <a:t>Hive</a:t>
            </a:r>
            <a:r>
              <a:rPr lang="zh-CN" altLang="zh-CN" dirty="0"/>
              <a:t>中使用压缩，需要对</a:t>
            </a:r>
            <a:r>
              <a:rPr lang="en-US" altLang="zh-CN" dirty="0"/>
              <a:t>MapReduce</a:t>
            </a:r>
            <a:r>
              <a:rPr lang="zh-CN" altLang="zh-CN" dirty="0"/>
              <a:t>和</a:t>
            </a:r>
            <a:r>
              <a:rPr lang="en-US" altLang="zh-CN" dirty="0"/>
              <a:t>Hive</a:t>
            </a:r>
            <a:r>
              <a:rPr lang="zh-CN" altLang="zh-CN" dirty="0"/>
              <a:t>进行相应的配置</a:t>
            </a: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</a:t>
            </a:r>
            <a:r>
              <a:rPr lang="zh-CN" altLang="en-US" dirty="0"/>
              <a:t>数据压缩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压缩算法</a:t>
            </a:r>
          </a:p>
        </p:txBody>
      </p:sp>
      <p:pic>
        <p:nvPicPr>
          <p:cNvPr id="9" name="图片 8"/>
          <p:cNvPicPr/>
          <p:nvPr/>
        </p:nvPicPr>
        <p:blipFill>
          <a:blip r:embed="rId2"/>
          <a:stretch>
            <a:fillRect/>
          </a:stretch>
        </p:blipFill>
        <p:spPr>
          <a:xfrm>
            <a:off x="1132355" y="2565792"/>
            <a:ext cx="9849410" cy="2777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37131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Hadoop</a:t>
            </a:r>
            <a:r>
              <a:rPr lang="zh-CN" altLang="en-US" dirty="0"/>
              <a:t>中各种压缩算法性能对比</a:t>
            </a:r>
            <a:endParaRPr lang="zh-CN" altLang="zh-CN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</a:t>
            </a:r>
            <a:r>
              <a:rPr lang="zh-CN" altLang="en-US" dirty="0"/>
              <a:t>数据压缩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性能对比</a:t>
            </a:r>
          </a:p>
        </p:txBody>
      </p:sp>
      <p:pic>
        <p:nvPicPr>
          <p:cNvPr id="8" name="图片 7" descr="C:\Users\Frank\Desktop\Hadoop之常见压缩格式以及性能对比_liweihope的博客-CSDN博客_hadoop 压缩格式_files\2019042915030681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7724" y="2236253"/>
            <a:ext cx="8433406" cy="428108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45961844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</a:t>
            </a:r>
            <a:r>
              <a:rPr lang="zh-CN" altLang="en-US" dirty="0"/>
              <a:t>数据压缩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Hive</a:t>
            </a:r>
            <a:r>
              <a:rPr lang="zh-CN" altLang="en-US" dirty="0"/>
              <a:t>中压缩配置</a:t>
            </a: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0C998B78-AB18-3C47-A1C7-25AE9A3A40B0}"/>
              </a:ext>
            </a:extLst>
          </p:cNvPr>
          <p:cNvSpPr txBox="1"/>
          <p:nvPr/>
        </p:nvSpPr>
        <p:spPr>
          <a:xfrm>
            <a:off x="2987686" y="2177019"/>
            <a:ext cx="6195985" cy="3785652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开启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hive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中间传输数据压缩功能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--1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）开启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hive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中间传输数据压缩功能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set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hive.exec.compress.intermediate=true;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--2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）开启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mapreduce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中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map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输出压缩功能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set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mapreduce.map.output.compress=true;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--3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）设置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mapreduce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中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map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输出数据的压缩方式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set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mapreduce.map.output.compress.codec= org.apache.hadoop.io.compress.SnappyCodec;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开启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Reduce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输出阶段压缩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--1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）开启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hive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最终输出数据压缩功能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set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hive.exec.compress.output=true;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--2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）开启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mapreduce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最终输出数据压缩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set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mapreduce.output.fileoutputformat.compress=true;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--3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）设置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mapreduce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最终数据输出压缩方式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set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mapreduce.output.fileoutputformat.compress.codec = org.apache.hadoop.io.compress.SnappyCodec;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--4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）设置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mapreduce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最终数据输出压缩为块压缩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set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mapreduce.output.fileoutputformat.compress.type=BLOCK;</a:t>
            </a:r>
            <a:endParaRPr lang="zh-CN" altLang="zh-CN" sz="16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232583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zh-CN" dirty="0"/>
              <a:t>创建表，指定为</a:t>
            </a:r>
            <a:r>
              <a:rPr lang="en-US" altLang="zh-CN" dirty="0"/>
              <a:t>textfile</a:t>
            </a:r>
            <a:r>
              <a:rPr lang="zh-CN" altLang="zh-CN" dirty="0"/>
              <a:t>格式，并使用</a:t>
            </a:r>
            <a:r>
              <a:rPr lang="en-US" altLang="zh-CN" dirty="0"/>
              <a:t>snappy</a:t>
            </a:r>
            <a:r>
              <a:rPr lang="zh-CN" altLang="zh-CN" dirty="0"/>
              <a:t>压缩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查看结果数据</a:t>
            </a:r>
            <a:endParaRPr lang="en-US" altLang="zh-CN" dirty="0"/>
          </a:p>
          <a:p>
            <a:endParaRPr lang="en-US" altLang="zh-CN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</a:t>
            </a:r>
            <a:r>
              <a:rPr lang="zh-CN" altLang="en-US" dirty="0"/>
              <a:t>数据压缩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Hive</a:t>
            </a:r>
            <a:r>
              <a:rPr lang="zh-CN" altLang="en-US" dirty="0"/>
              <a:t>中压缩测试</a:t>
            </a: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1084730" y="2121165"/>
            <a:ext cx="3147015" cy="101995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create table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tb_sogou_snappy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stored as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textfile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as select 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*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from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tb_sogou_source;</a:t>
            </a:r>
            <a:endParaRPr kumimoji="0" lang="zh-CN" altLang="zh-CN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图片 7"/>
          <p:cNvPicPr/>
          <p:nvPr/>
        </p:nvPicPr>
        <p:blipFill>
          <a:blip r:embed="rId2"/>
          <a:stretch>
            <a:fillRect/>
          </a:stretch>
        </p:blipFill>
        <p:spPr>
          <a:xfrm>
            <a:off x="1084730" y="3777930"/>
            <a:ext cx="8014446" cy="2918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47304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zh-CN" dirty="0"/>
              <a:t>创建表，指定为</a:t>
            </a:r>
            <a:r>
              <a:rPr lang="en-US" altLang="zh-CN" dirty="0"/>
              <a:t>orc</a:t>
            </a:r>
            <a:r>
              <a:rPr lang="zh-CN" altLang="zh-CN" dirty="0"/>
              <a:t>格式，并使用</a:t>
            </a:r>
            <a:r>
              <a:rPr lang="en-US" altLang="zh-CN" dirty="0"/>
              <a:t>snappy</a:t>
            </a:r>
            <a:r>
              <a:rPr lang="zh-CN" altLang="zh-CN" dirty="0"/>
              <a:t>压缩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查看结果数据</a:t>
            </a:r>
            <a:endParaRPr lang="en-US" altLang="zh-CN" dirty="0"/>
          </a:p>
          <a:p>
            <a:endParaRPr lang="en-US" altLang="zh-CN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</a:t>
            </a:r>
            <a:r>
              <a:rPr lang="zh-CN" altLang="en-US" dirty="0"/>
              <a:t>数据压缩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Hive</a:t>
            </a:r>
            <a:r>
              <a:rPr lang="zh-CN" altLang="en-US" dirty="0"/>
              <a:t>中压缩测试</a:t>
            </a: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1084730" y="2245750"/>
            <a:ext cx="4942379" cy="9325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create table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tb_sogou_orc_snappy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stored as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orc tblproperties ("orc.compress"="SNAPPY")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as select 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*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from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tb_sogou_source;</a:t>
            </a:r>
            <a:endParaRPr kumimoji="0" lang="zh-CN" altLang="zh-CN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图片 8"/>
          <p:cNvPicPr/>
          <p:nvPr/>
        </p:nvPicPr>
        <p:blipFill rotWithShape="1">
          <a:blip r:embed="rId2"/>
          <a:srcRect b="20026"/>
          <a:stretch/>
        </p:blipFill>
        <p:spPr>
          <a:xfrm>
            <a:off x="1084729" y="3903401"/>
            <a:ext cx="8552329" cy="2685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3987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DC7A42-DEB9-4846-9885-EF1F65B29A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/>
                </a:solidFill>
              </a:rPr>
              <a:t>Hive </a:t>
            </a:r>
            <a:r>
              <a:rPr lang="zh-CN" altLang="en-US" dirty="0">
                <a:solidFill>
                  <a:schemeClr val="tx1"/>
                </a:solidFill>
              </a:rPr>
              <a:t>通用性能优化</a:t>
            </a:r>
            <a:endParaRPr lang="en-US" altLang="zh-CN" dirty="0">
              <a:solidFill>
                <a:schemeClr val="tx1"/>
              </a:solidFill>
            </a:endParaRP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C0D98B5-82FB-804B-8565-7E31DD4B40B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04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39122247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C00000"/>
                </a:solidFill>
              </a:rPr>
              <a:t>Fetch</a:t>
            </a:r>
            <a:r>
              <a:rPr lang="zh-CN" altLang="en-US" dirty="0">
                <a:solidFill>
                  <a:srgbClr val="C00000"/>
                </a:solidFill>
              </a:rPr>
              <a:t>抓取机制</a:t>
            </a:r>
            <a:endParaRPr lang="en-US" altLang="zh-CN" dirty="0">
              <a:solidFill>
                <a:srgbClr val="C00000"/>
              </a:solidFill>
            </a:endParaRPr>
          </a:p>
          <a:p>
            <a:r>
              <a:rPr lang="en-US" altLang="zh-CN" dirty="0"/>
              <a:t>MapReduce</a:t>
            </a:r>
            <a:r>
              <a:rPr lang="zh-CN" altLang="en-US" dirty="0"/>
              <a:t>本地模式</a:t>
            </a:r>
            <a:endParaRPr lang="en-US" altLang="zh-CN" dirty="0"/>
          </a:p>
          <a:p>
            <a:r>
              <a:rPr lang="en-US" altLang="zh-CN" dirty="0"/>
              <a:t>join</a:t>
            </a:r>
            <a:r>
              <a:rPr lang="zh-CN" altLang="en-US" dirty="0"/>
              <a:t>查询优化</a:t>
            </a:r>
            <a:endParaRPr lang="en-US" altLang="zh-CN" dirty="0"/>
          </a:p>
          <a:p>
            <a:r>
              <a:rPr lang="zh-CN" altLang="en-US" dirty="0"/>
              <a:t>数据倾斜优化</a:t>
            </a:r>
            <a:endParaRPr lang="en-US" altLang="zh-CN" dirty="0"/>
          </a:p>
          <a:p>
            <a:r>
              <a:rPr lang="en-US" altLang="zh-CN" dirty="0"/>
              <a:t>MapReduce Task</a:t>
            </a:r>
            <a:r>
              <a:rPr lang="zh-CN" altLang="en-US" dirty="0"/>
              <a:t>并行度调整</a:t>
            </a:r>
            <a:endParaRPr lang="en-US" altLang="zh-CN" dirty="0"/>
          </a:p>
          <a:p>
            <a:r>
              <a:rPr lang="zh-CN" altLang="en-US" dirty="0"/>
              <a:t>执行计划</a:t>
            </a:r>
            <a:r>
              <a:rPr lang="en-US" altLang="zh-CN" dirty="0"/>
              <a:t>explain</a:t>
            </a:r>
          </a:p>
          <a:p>
            <a:r>
              <a:rPr lang="zh-CN" altLang="en-US" dirty="0"/>
              <a:t>其他优化措施</a:t>
            </a:r>
          </a:p>
        </p:txBody>
      </p:sp>
    </p:spTree>
    <p:extLst>
      <p:ext uri="{BB962C8B-B14F-4D97-AF65-F5344CB8AC3E}">
        <p14:creationId xmlns:p14="http://schemas.microsoft.com/office/powerpoint/2010/main" val="5903467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 UDTF</a:t>
            </a:r>
            <a:r>
              <a:rPr lang="zh-CN" altLang="en-US" dirty="0"/>
              <a:t>之</a:t>
            </a:r>
            <a:r>
              <a:rPr lang="en-US" altLang="zh-CN" dirty="0"/>
              <a:t>explode</a:t>
            </a:r>
            <a:r>
              <a:rPr lang="zh-CN" altLang="en-US" dirty="0"/>
              <a:t>函数</a:t>
            </a: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建表加载数据</a:t>
            </a:r>
          </a:p>
        </p:txBody>
      </p:sp>
      <p:sp>
        <p:nvSpPr>
          <p:cNvPr id="6" name="TextBox 3">
            <a:extLst>
              <a:ext uri="{FF2B5EF4-FFF2-40B4-BE49-F238E27FC236}">
                <a16:creationId xmlns:a16="http://schemas.microsoft.com/office/drawing/2014/main" id="{0C998B78-AB18-3C47-A1C7-25AE9A3A40B0}"/>
              </a:ext>
            </a:extLst>
          </p:cNvPr>
          <p:cNvSpPr txBox="1"/>
          <p:nvPr/>
        </p:nvSpPr>
        <p:spPr>
          <a:xfrm>
            <a:off x="461503" y="2530768"/>
            <a:ext cx="5088272" cy="3539430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4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--step1:</a:t>
            </a:r>
            <a:r>
              <a:rPr lang="zh-CN" altLang="zh-CN" sz="14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建表</a:t>
            </a:r>
            <a:br>
              <a:rPr lang="zh-CN" altLang="zh-CN" sz="14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4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create table </a:t>
            </a:r>
            <a:r>
              <a:rPr lang="zh-CN" altLang="zh-CN" sz="14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the_nba_championship</a:t>
            </a:r>
            <a:r>
              <a:rPr lang="zh-CN" altLang="zh-CN" sz="14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(</a:t>
            </a:r>
            <a:br>
              <a:rPr lang="zh-CN" altLang="zh-CN" sz="14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4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        </a:t>
            </a:r>
            <a:r>
              <a:rPr lang="zh-CN" altLang="zh-CN" sz="14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team_name </a:t>
            </a:r>
            <a:r>
              <a:rPr lang="zh-CN" altLang="zh-CN" sz="14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string</a:t>
            </a:r>
            <a:r>
              <a:rPr lang="zh-CN" altLang="zh-CN" sz="14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br>
              <a:rPr lang="zh-CN" altLang="zh-CN" sz="14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4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        </a:t>
            </a:r>
            <a:r>
              <a:rPr lang="zh-CN" altLang="zh-CN" sz="14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champion_year </a:t>
            </a:r>
            <a:r>
              <a:rPr lang="zh-CN" altLang="zh-CN" sz="14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array</a:t>
            </a:r>
            <a:r>
              <a:rPr lang="zh-CN" altLang="zh-CN" sz="14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&lt;</a:t>
            </a:r>
            <a:r>
              <a:rPr lang="zh-CN" altLang="zh-CN" sz="14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string</a:t>
            </a:r>
            <a:r>
              <a:rPr lang="zh-CN" altLang="zh-CN" sz="14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&gt;</a:t>
            </a:r>
            <a:br>
              <a:rPr lang="zh-CN" altLang="zh-CN" sz="14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4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) </a:t>
            </a:r>
            <a:r>
              <a:rPr lang="zh-CN" altLang="zh-CN" sz="14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row format delimited</a:t>
            </a:r>
            <a:br>
              <a:rPr lang="zh-CN" altLang="zh-CN" sz="14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4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fields terminated by </a:t>
            </a:r>
            <a:r>
              <a:rPr lang="zh-CN" altLang="zh-CN" sz="14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','</a:t>
            </a:r>
            <a:br>
              <a:rPr lang="zh-CN" altLang="zh-CN" sz="14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4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collection items terminated by </a:t>
            </a:r>
            <a:r>
              <a:rPr lang="zh-CN" altLang="zh-CN" sz="14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'|'</a:t>
            </a:r>
            <a:r>
              <a:rPr lang="zh-CN" altLang="zh-CN" sz="14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;</a:t>
            </a:r>
            <a:br>
              <a:rPr lang="zh-CN" altLang="zh-CN" sz="14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br>
              <a:rPr lang="zh-CN" altLang="zh-CN" sz="14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4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--step2:</a:t>
            </a:r>
            <a:r>
              <a:rPr lang="zh-CN" altLang="zh-CN" sz="14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加载数据文件到表中</a:t>
            </a:r>
            <a:br>
              <a:rPr lang="zh-CN" altLang="zh-CN" sz="14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4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load data local inpath </a:t>
            </a:r>
            <a:r>
              <a:rPr lang="zh-CN" altLang="zh-CN" sz="14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'/root/hivedata/The_NBA_Championship.txt' </a:t>
            </a:r>
            <a:r>
              <a:rPr lang="zh-CN" altLang="zh-CN" sz="14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into table </a:t>
            </a:r>
            <a:r>
              <a:rPr lang="zh-CN" altLang="zh-CN" sz="14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the_nba_championship</a:t>
            </a:r>
            <a:r>
              <a:rPr lang="zh-CN" altLang="zh-CN" sz="14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;</a:t>
            </a:r>
            <a:br>
              <a:rPr lang="zh-CN" altLang="zh-CN" sz="14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br>
              <a:rPr lang="zh-CN" altLang="zh-CN" sz="14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4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--step3:</a:t>
            </a:r>
            <a:r>
              <a:rPr lang="zh-CN" altLang="zh-CN" sz="14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验证</a:t>
            </a:r>
            <a:br>
              <a:rPr lang="zh-CN" altLang="zh-CN" sz="14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4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select </a:t>
            </a:r>
            <a:r>
              <a:rPr lang="zh-CN" altLang="zh-CN" sz="1400" i="1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*</a:t>
            </a:r>
            <a:br>
              <a:rPr lang="zh-CN" altLang="zh-CN" sz="1400" i="1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4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from </a:t>
            </a:r>
            <a:r>
              <a:rPr lang="zh-CN" altLang="zh-CN" sz="14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the_nba_championship</a:t>
            </a:r>
            <a:r>
              <a:rPr lang="zh-CN" altLang="zh-CN" sz="14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;</a:t>
            </a:r>
            <a:endParaRPr lang="zh-CN" altLang="zh-CN" dirty="0">
              <a:latin typeface="Arial" panose="020B0604020202020204" pitchFamily="34" charset="0"/>
            </a:endParaRP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图片 6"/>
          <p:cNvPicPr/>
          <p:nvPr/>
        </p:nvPicPr>
        <p:blipFill>
          <a:blip r:embed="rId2"/>
          <a:stretch>
            <a:fillRect/>
          </a:stretch>
        </p:blipFill>
        <p:spPr>
          <a:xfrm>
            <a:off x="6279301" y="3092768"/>
            <a:ext cx="5518150" cy="150749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966709376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Hive</a:t>
            </a:r>
            <a:r>
              <a:rPr lang="zh-CN" altLang="en-US" dirty="0"/>
              <a:t>中对某些情况的查询可以</a:t>
            </a:r>
            <a:r>
              <a:rPr lang="zh-CN" altLang="en-US" dirty="0">
                <a:solidFill>
                  <a:srgbClr val="92D050"/>
                </a:solidFill>
              </a:rPr>
              <a:t>不必使用</a:t>
            </a:r>
            <a:r>
              <a:rPr lang="en-US" altLang="zh-CN" dirty="0">
                <a:solidFill>
                  <a:srgbClr val="92D050"/>
                </a:solidFill>
              </a:rPr>
              <a:t>MapReduce</a:t>
            </a:r>
            <a:r>
              <a:rPr lang="zh-CN" altLang="en-US" dirty="0">
                <a:solidFill>
                  <a:srgbClr val="92D050"/>
                </a:solidFill>
              </a:rPr>
              <a:t>计算</a:t>
            </a:r>
            <a:r>
              <a:rPr lang="zh-CN" altLang="en-US" dirty="0"/>
              <a:t>，例如：</a:t>
            </a:r>
            <a:r>
              <a:rPr lang="en-US" altLang="zh-CN" dirty="0"/>
              <a:t>SELECT * FROM xxxx;</a:t>
            </a:r>
          </a:p>
          <a:p>
            <a:r>
              <a:rPr lang="zh-CN" altLang="en-US" dirty="0"/>
              <a:t>在这种情况下，</a:t>
            </a:r>
            <a:r>
              <a:rPr lang="en-US" altLang="zh-CN" dirty="0"/>
              <a:t>Hive</a:t>
            </a:r>
            <a:r>
              <a:rPr lang="zh-CN" altLang="en-US" dirty="0"/>
              <a:t>可以简单地直接读取表对应的存储目录下的文件，然后输出查询结果到控制台。</a:t>
            </a:r>
            <a:endParaRPr lang="en-US" altLang="zh-CN" dirty="0"/>
          </a:p>
          <a:p>
            <a:r>
              <a:rPr lang="zh-CN" altLang="en-US" dirty="0"/>
              <a:t>通俗解释</a:t>
            </a:r>
            <a:r>
              <a:rPr lang="en-US" altLang="zh-CN" dirty="0"/>
              <a:t>Fetch</a:t>
            </a:r>
            <a:r>
              <a:rPr lang="zh-CN" altLang="en-US" dirty="0"/>
              <a:t>机制：</a:t>
            </a:r>
            <a:r>
              <a:rPr lang="zh-CN" altLang="en-US" dirty="0">
                <a:solidFill>
                  <a:srgbClr val="C00000"/>
                </a:solidFill>
              </a:rPr>
              <a:t>能不走</a:t>
            </a:r>
            <a:r>
              <a:rPr lang="en-US" altLang="zh-CN" dirty="0">
                <a:solidFill>
                  <a:srgbClr val="C00000"/>
                </a:solidFill>
              </a:rPr>
              <a:t>MapReduce</a:t>
            </a:r>
            <a:r>
              <a:rPr lang="zh-CN" altLang="en-US" dirty="0">
                <a:solidFill>
                  <a:srgbClr val="C00000"/>
                </a:solidFill>
              </a:rPr>
              <a:t>的尽量不走</a:t>
            </a:r>
            <a:r>
              <a:rPr lang="en-US" altLang="zh-CN" dirty="0">
                <a:solidFill>
                  <a:srgbClr val="C00000"/>
                </a:solidFill>
              </a:rPr>
              <a:t>MapReduce</a:t>
            </a:r>
            <a:r>
              <a:rPr lang="zh-CN" altLang="en-US" dirty="0">
                <a:solidFill>
                  <a:srgbClr val="C00000"/>
                </a:solidFill>
              </a:rPr>
              <a:t>，</a:t>
            </a:r>
            <a:r>
              <a:rPr lang="en-US" altLang="zh-CN" dirty="0">
                <a:solidFill>
                  <a:srgbClr val="C00000"/>
                </a:solidFill>
              </a:rPr>
              <a:t>Hive</a:t>
            </a:r>
            <a:r>
              <a:rPr lang="zh-CN" altLang="en-US" dirty="0">
                <a:solidFill>
                  <a:srgbClr val="C00000"/>
                </a:solidFill>
              </a:rPr>
              <a:t>直接处理数据</a:t>
            </a:r>
            <a:r>
              <a:rPr lang="zh-CN" altLang="en-US" dirty="0"/>
              <a:t>。</a:t>
            </a: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 </a:t>
            </a:r>
            <a:r>
              <a:rPr lang="zh-CN" altLang="en-US" dirty="0"/>
              <a:t>通用性能优化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Fetch</a:t>
            </a:r>
            <a:r>
              <a:rPr lang="zh-CN" altLang="en-US" dirty="0"/>
              <a:t>抓取机制</a:t>
            </a:r>
          </a:p>
        </p:txBody>
      </p:sp>
    </p:spTree>
    <p:extLst>
      <p:ext uri="{BB962C8B-B14F-4D97-AF65-F5344CB8AC3E}">
        <p14:creationId xmlns:p14="http://schemas.microsoft.com/office/powerpoint/2010/main" val="333582312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控制属性：</a:t>
            </a:r>
            <a:r>
              <a:rPr lang="en-US" altLang="zh-CN" dirty="0" err="1">
                <a:solidFill>
                  <a:srgbClr val="92D050"/>
                </a:solidFill>
              </a:rPr>
              <a:t>hive.fetch.task.conversion</a:t>
            </a:r>
            <a:endParaRPr lang="en-US" altLang="zh-CN" dirty="0">
              <a:solidFill>
                <a:srgbClr val="92D050"/>
              </a:solidFill>
            </a:endParaRPr>
          </a:p>
          <a:p>
            <a:r>
              <a:rPr lang="zh-CN" altLang="en-US" dirty="0"/>
              <a:t>默认值为</a:t>
            </a:r>
            <a:r>
              <a:rPr lang="en-US" altLang="zh-CN" dirty="0"/>
              <a:t>more</a:t>
            </a:r>
            <a:r>
              <a:rPr lang="zh-CN" altLang="en-US" dirty="0"/>
              <a:t>，在</a:t>
            </a:r>
            <a:r>
              <a:rPr lang="zh-CN" altLang="en-US" dirty="0">
                <a:solidFill>
                  <a:srgbClr val="92D050"/>
                </a:solidFill>
              </a:rPr>
              <a:t>全局查找</a:t>
            </a:r>
            <a:r>
              <a:rPr lang="zh-CN" altLang="en-US" dirty="0"/>
              <a:t>、</a:t>
            </a:r>
            <a:r>
              <a:rPr lang="zh-CN" altLang="en-US" dirty="0">
                <a:solidFill>
                  <a:srgbClr val="92D050"/>
                </a:solidFill>
              </a:rPr>
              <a:t>字段查找</a:t>
            </a:r>
            <a:r>
              <a:rPr lang="zh-CN" altLang="en-US" dirty="0"/>
              <a:t>、</a:t>
            </a:r>
            <a:r>
              <a:rPr lang="en-US" altLang="zh-CN" dirty="0">
                <a:solidFill>
                  <a:srgbClr val="92D050"/>
                </a:solidFill>
              </a:rPr>
              <a:t>limit</a:t>
            </a:r>
            <a:r>
              <a:rPr lang="zh-CN" altLang="en-US" dirty="0">
                <a:solidFill>
                  <a:srgbClr val="92D050"/>
                </a:solidFill>
              </a:rPr>
              <a:t>查找</a:t>
            </a:r>
            <a:r>
              <a:rPr lang="zh-CN" altLang="en-US" dirty="0"/>
              <a:t>等都不走</a:t>
            </a:r>
            <a:r>
              <a:rPr lang="en-US" altLang="zh-CN" dirty="0"/>
              <a:t>MapReduce</a:t>
            </a:r>
            <a:r>
              <a:rPr lang="zh-CN" altLang="en-US" dirty="0"/>
              <a:t>，直接处理数据。</a:t>
            </a:r>
            <a:endParaRPr lang="en-US" altLang="zh-CN" dirty="0"/>
          </a:p>
          <a:p>
            <a:r>
              <a:rPr lang="zh-CN" altLang="en-US" dirty="0"/>
              <a:t>如果把</a:t>
            </a:r>
            <a:r>
              <a:rPr lang="en-US" altLang="zh-CN" dirty="0" err="1"/>
              <a:t>hive.fetch.task.conversion</a:t>
            </a:r>
            <a:r>
              <a:rPr lang="zh-CN" altLang="en-US" dirty="0"/>
              <a:t>设置成</a:t>
            </a:r>
            <a:r>
              <a:rPr lang="en-US" altLang="zh-CN" dirty="0"/>
              <a:t>none</a:t>
            </a:r>
            <a:r>
              <a:rPr lang="zh-CN" altLang="en-US" dirty="0"/>
              <a:t>，然后执行查询语句，都会执行</a:t>
            </a:r>
            <a:r>
              <a:rPr lang="en-US" altLang="zh-CN" dirty="0"/>
              <a:t>MapReduce</a:t>
            </a:r>
            <a:r>
              <a:rPr lang="zh-CN" altLang="en-US" dirty="0"/>
              <a:t>。</a:t>
            </a: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 </a:t>
            </a:r>
            <a:r>
              <a:rPr lang="zh-CN" altLang="en-US" dirty="0"/>
              <a:t>通用性能优化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Fetch</a:t>
            </a:r>
            <a:r>
              <a:rPr lang="zh-CN" altLang="en-US" dirty="0"/>
              <a:t>抓取机制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4486" y="3393152"/>
            <a:ext cx="9262386" cy="2588989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677366498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Fetch</a:t>
            </a:r>
            <a:r>
              <a:rPr lang="zh-CN" altLang="en-US" dirty="0"/>
              <a:t>抓取机制</a:t>
            </a:r>
            <a:endParaRPr lang="en-US" altLang="zh-CN" dirty="0"/>
          </a:p>
          <a:p>
            <a:r>
              <a:rPr lang="en-US" altLang="zh-CN" dirty="0">
                <a:solidFill>
                  <a:srgbClr val="C00000"/>
                </a:solidFill>
              </a:rPr>
              <a:t>MapReduce</a:t>
            </a:r>
            <a:r>
              <a:rPr lang="zh-CN" altLang="en-US" dirty="0">
                <a:solidFill>
                  <a:srgbClr val="C00000"/>
                </a:solidFill>
              </a:rPr>
              <a:t>本地模式</a:t>
            </a:r>
            <a:endParaRPr lang="en-US" altLang="zh-CN" dirty="0">
              <a:solidFill>
                <a:srgbClr val="C00000"/>
              </a:solidFill>
            </a:endParaRPr>
          </a:p>
          <a:p>
            <a:r>
              <a:rPr lang="en-US" altLang="zh-CN" dirty="0"/>
              <a:t>join</a:t>
            </a:r>
            <a:r>
              <a:rPr lang="zh-CN" altLang="en-US" dirty="0"/>
              <a:t>查询优化</a:t>
            </a:r>
            <a:endParaRPr lang="en-US" altLang="zh-CN" dirty="0"/>
          </a:p>
          <a:p>
            <a:r>
              <a:rPr lang="zh-CN" altLang="en-US" dirty="0"/>
              <a:t>数据倾斜优化</a:t>
            </a:r>
            <a:endParaRPr lang="en-US" altLang="zh-CN" dirty="0"/>
          </a:p>
          <a:p>
            <a:r>
              <a:rPr lang="en-US" altLang="zh-CN" dirty="0"/>
              <a:t>MapReduce Task</a:t>
            </a:r>
            <a:r>
              <a:rPr lang="zh-CN" altLang="en-US" dirty="0"/>
              <a:t>并行度调整</a:t>
            </a:r>
            <a:endParaRPr lang="en-US" altLang="zh-CN" dirty="0"/>
          </a:p>
          <a:p>
            <a:r>
              <a:rPr lang="zh-CN" altLang="en-US" dirty="0"/>
              <a:t>执行计划</a:t>
            </a:r>
            <a:r>
              <a:rPr lang="en-US" altLang="zh-CN" dirty="0"/>
              <a:t>explain</a:t>
            </a:r>
          </a:p>
          <a:p>
            <a:r>
              <a:rPr lang="zh-CN" altLang="en-US" dirty="0"/>
              <a:t>其他优化措施</a:t>
            </a:r>
          </a:p>
        </p:txBody>
      </p:sp>
    </p:spTree>
    <p:extLst>
      <p:ext uri="{BB962C8B-B14F-4D97-AF65-F5344CB8AC3E}">
        <p14:creationId xmlns:p14="http://schemas.microsoft.com/office/powerpoint/2010/main" val="3577049341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MapReduce</a:t>
            </a:r>
            <a:r>
              <a:rPr lang="zh-CN" altLang="en-US" dirty="0"/>
              <a:t>程序除了可以提交到</a:t>
            </a:r>
            <a:r>
              <a:rPr lang="en-US" altLang="zh-CN" dirty="0"/>
              <a:t>yarn</a:t>
            </a:r>
            <a:r>
              <a:rPr lang="zh-CN" altLang="en-US" dirty="0"/>
              <a:t>集群分布式执行之外，还可以使用本地模拟环境运行，当然此时就不是分布式执行的程序，但是针对小文件小数据处理特别有效果。</a:t>
            </a:r>
          </a:p>
          <a:p>
            <a:r>
              <a:rPr lang="zh-CN" altLang="en-US" dirty="0"/>
              <a:t>用户可以通过设置</a:t>
            </a:r>
            <a:r>
              <a:rPr lang="en-US" altLang="zh-CN" dirty="0" err="1">
                <a:solidFill>
                  <a:srgbClr val="92D050"/>
                </a:solidFill>
              </a:rPr>
              <a:t>hive.exec.mode.local.auto</a:t>
            </a:r>
            <a:r>
              <a:rPr lang="zh-CN" altLang="en-US" dirty="0"/>
              <a:t>的值为</a:t>
            </a:r>
            <a:r>
              <a:rPr lang="en-US" altLang="zh-CN" dirty="0"/>
              <a:t>true</a:t>
            </a:r>
            <a:r>
              <a:rPr lang="zh-CN" altLang="en-US" dirty="0"/>
              <a:t>，来让</a:t>
            </a:r>
            <a:r>
              <a:rPr lang="en-US" altLang="zh-CN" dirty="0"/>
              <a:t>Hive</a:t>
            </a:r>
            <a:r>
              <a:rPr lang="zh-CN" altLang="en-US" dirty="0"/>
              <a:t>在适当的时候自动启动这个优化。</a:t>
            </a:r>
          </a:p>
          <a:p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 </a:t>
            </a:r>
            <a:r>
              <a:rPr lang="zh-CN" altLang="en-US" dirty="0"/>
              <a:t>通用性能优化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MapReduce</a:t>
            </a:r>
            <a:r>
              <a:rPr lang="zh-CN" altLang="en-US" dirty="0"/>
              <a:t>本地模式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5210" y="3890978"/>
            <a:ext cx="5220938" cy="1432459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173209512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注意，</a:t>
            </a:r>
            <a:r>
              <a:rPr lang="en-US" altLang="zh-CN" dirty="0">
                <a:solidFill>
                  <a:srgbClr val="92D050"/>
                </a:solidFill>
              </a:rPr>
              <a:t>Hive</a:t>
            </a:r>
            <a:r>
              <a:rPr lang="zh-CN" altLang="en-US" dirty="0">
                <a:solidFill>
                  <a:srgbClr val="92D050"/>
                </a:solidFill>
              </a:rPr>
              <a:t>会自动推断是否走本地模式</a:t>
            </a:r>
            <a:r>
              <a:rPr lang="zh-CN" altLang="en-US" dirty="0"/>
              <a:t>，因为当数据量大时，或者任务复杂时，本地模式执行并不是明智选择。</a:t>
            </a:r>
            <a:endParaRPr lang="en-US" altLang="zh-CN" dirty="0"/>
          </a:p>
          <a:p>
            <a:r>
              <a:rPr lang="zh-CN" altLang="en-US" dirty="0"/>
              <a:t>切换为本地执行模式条件：</a:t>
            </a: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 </a:t>
            </a:r>
            <a:r>
              <a:rPr lang="zh-CN" altLang="en-US" dirty="0"/>
              <a:t>通用性能优化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MapReduce</a:t>
            </a:r>
            <a:r>
              <a:rPr lang="zh-CN" altLang="en-US" dirty="0"/>
              <a:t>本地模式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880" y="3170606"/>
            <a:ext cx="10646063" cy="1585097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9188692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企业开发中，更多时候需要解决的是</a:t>
            </a:r>
            <a:r>
              <a:rPr lang="en-US" altLang="zh-CN" dirty="0">
                <a:solidFill>
                  <a:srgbClr val="92D050"/>
                </a:solidFill>
              </a:rPr>
              <a:t>MapReduce</a:t>
            </a:r>
            <a:r>
              <a:rPr lang="zh-CN" altLang="en-US" dirty="0">
                <a:solidFill>
                  <a:srgbClr val="92D050"/>
                </a:solidFill>
              </a:rPr>
              <a:t>处理大数据集过慢</a:t>
            </a:r>
            <a:r>
              <a:rPr lang="zh-CN" altLang="en-US" dirty="0"/>
              <a:t>的问题，也就意味着</a:t>
            </a:r>
            <a:r>
              <a:rPr lang="en-US" altLang="zh-CN" dirty="0"/>
              <a:t>fetch</a:t>
            </a:r>
            <a:r>
              <a:rPr lang="zh-CN" altLang="en-US" dirty="0"/>
              <a:t>抓取、本地模式等治标不治本；</a:t>
            </a:r>
            <a:endParaRPr lang="en-US" altLang="zh-CN" dirty="0"/>
          </a:p>
          <a:p>
            <a:r>
              <a:rPr lang="zh-CN" altLang="en-US" dirty="0"/>
              <a:t>虽然当下</a:t>
            </a:r>
            <a:r>
              <a:rPr lang="en-US" altLang="zh-CN" dirty="0"/>
              <a:t>Hive</a:t>
            </a:r>
            <a:r>
              <a:rPr lang="zh-CN" altLang="en-US" dirty="0"/>
              <a:t>的默认执行引擎还是</a:t>
            </a:r>
            <a:r>
              <a:rPr lang="en-US" altLang="zh-CN" dirty="0"/>
              <a:t>MapReduce</a:t>
            </a:r>
            <a:r>
              <a:rPr lang="zh-CN" altLang="en-US" dirty="0"/>
              <a:t>，但是</a:t>
            </a:r>
            <a:r>
              <a:rPr lang="en-US" altLang="zh-CN" dirty="0"/>
              <a:t>Hive</a:t>
            </a:r>
            <a:r>
              <a:rPr lang="zh-CN" altLang="en-US" dirty="0"/>
              <a:t>在一直提示：</a:t>
            </a:r>
            <a:r>
              <a:rPr lang="zh-CN" altLang="en-US" dirty="0">
                <a:solidFill>
                  <a:srgbClr val="C00000"/>
                </a:solidFill>
              </a:rPr>
              <a:t>考虑使用</a:t>
            </a:r>
            <a:r>
              <a:rPr lang="en-US" altLang="zh-CN" dirty="0">
                <a:solidFill>
                  <a:srgbClr val="C00000"/>
                </a:solidFill>
              </a:rPr>
              <a:t>Tez</a:t>
            </a:r>
            <a:r>
              <a:rPr lang="zh-CN" altLang="en-US" dirty="0">
                <a:solidFill>
                  <a:srgbClr val="C00000"/>
                </a:solidFill>
              </a:rPr>
              <a:t>或者</a:t>
            </a:r>
            <a:r>
              <a:rPr lang="en-US" altLang="zh-CN" dirty="0">
                <a:solidFill>
                  <a:srgbClr val="C00000"/>
                </a:solidFill>
              </a:rPr>
              <a:t>Spark</a:t>
            </a:r>
            <a:r>
              <a:rPr lang="zh-CN" altLang="en-US" dirty="0">
                <a:solidFill>
                  <a:srgbClr val="C00000"/>
                </a:solidFill>
              </a:rPr>
              <a:t>计算引擎替换</a:t>
            </a:r>
            <a:r>
              <a:rPr lang="en-US" altLang="zh-CN" dirty="0">
                <a:solidFill>
                  <a:srgbClr val="C00000"/>
                </a:solidFill>
              </a:rPr>
              <a:t>MR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dirty="0"/>
              <a:t>后续课程中也会学习</a:t>
            </a:r>
            <a:r>
              <a:rPr lang="en-US" altLang="zh-CN" dirty="0"/>
              <a:t>Spark</a:t>
            </a:r>
            <a:r>
              <a:rPr lang="zh-CN" altLang="en-US" dirty="0"/>
              <a:t>如何跟</a:t>
            </a:r>
            <a:r>
              <a:rPr lang="en-US" altLang="zh-CN" dirty="0"/>
              <a:t>Hive</a:t>
            </a:r>
            <a:r>
              <a:rPr lang="zh-CN" altLang="en-US" dirty="0"/>
              <a:t>进行集成。</a:t>
            </a:r>
          </a:p>
          <a:p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 </a:t>
            </a:r>
            <a:r>
              <a:rPr lang="zh-CN" altLang="en-US" dirty="0"/>
              <a:t>通用性能优化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MapReduce</a:t>
            </a:r>
            <a:r>
              <a:rPr lang="zh-CN" altLang="en-US" dirty="0"/>
              <a:t>本地模式</a:t>
            </a:r>
          </a:p>
        </p:txBody>
      </p:sp>
      <p:sp>
        <p:nvSpPr>
          <p:cNvPr id="8" name="矩形 7"/>
          <p:cNvSpPr/>
          <p:nvPr/>
        </p:nvSpPr>
        <p:spPr>
          <a:xfrm>
            <a:off x="2585006" y="3789932"/>
            <a:ext cx="6096000" cy="92333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>
            <a:spAutoFit/>
          </a:bodyPr>
          <a:lstStyle/>
          <a:p>
            <a:r>
              <a:rPr lang="zh-CN" altLang="en-US" dirty="0"/>
              <a:t>WARN  : Hive-on-MR is deprecated in Hive 2 and may not be available in the future versions. Consider using a different execution engine (i.e. spark, tez) or using Hive 1.X releases.</a:t>
            </a:r>
          </a:p>
        </p:txBody>
      </p:sp>
    </p:spTree>
    <p:extLst>
      <p:ext uri="{BB962C8B-B14F-4D97-AF65-F5344CB8AC3E}">
        <p14:creationId xmlns:p14="http://schemas.microsoft.com/office/powerpoint/2010/main" val="3713951334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Fetch</a:t>
            </a:r>
            <a:r>
              <a:rPr lang="zh-CN" altLang="en-US" dirty="0"/>
              <a:t>抓取机制</a:t>
            </a:r>
            <a:endParaRPr lang="en-US" altLang="zh-CN" dirty="0"/>
          </a:p>
          <a:p>
            <a:r>
              <a:rPr lang="en-US" altLang="zh-CN" dirty="0"/>
              <a:t>MapReduce</a:t>
            </a:r>
            <a:r>
              <a:rPr lang="zh-CN" altLang="en-US" dirty="0"/>
              <a:t>本地模式</a:t>
            </a:r>
            <a:endParaRPr lang="en-US" altLang="zh-CN" dirty="0"/>
          </a:p>
          <a:p>
            <a:r>
              <a:rPr lang="en-US" altLang="zh-CN" dirty="0">
                <a:solidFill>
                  <a:srgbClr val="C00000"/>
                </a:solidFill>
              </a:rPr>
              <a:t>join</a:t>
            </a:r>
            <a:r>
              <a:rPr lang="zh-CN" altLang="en-US" dirty="0">
                <a:solidFill>
                  <a:srgbClr val="C00000"/>
                </a:solidFill>
              </a:rPr>
              <a:t>查询优化</a:t>
            </a:r>
            <a:endParaRPr lang="en-US" altLang="zh-CN" dirty="0">
              <a:solidFill>
                <a:srgbClr val="C00000"/>
              </a:solidFill>
            </a:endParaRPr>
          </a:p>
          <a:p>
            <a:r>
              <a:rPr lang="zh-CN" altLang="en-US" dirty="0"/>
              <a:t>数据倾斜优化</a:t>
            </a:r>
            <a:endParaRPr lang="en-US" altLang="zh-CN" dirty="0"/>
          </a:p>
          <a:p>
            <a:r>
              <a:rPr lang="en-US" altLang="zh-CN" dirty="0"/>
              <a:t>MapReduce Task</a:t>
            </a:r>
            <a:r>
              <a:rPr lang="zh-CN" altLang="en-US" dirty="0"/>
              <a:t>并行度调整</a:t>
            </a:r>
            <a:endParaRPr lang="en-US" altLang="zh-CN" dirty="0"/>
          </a:p>
          <a:p>
            <a:r>
              <a:rPr lang="zh-CN" altLang="en-US" dirty="0"/>
              <a:t>执行计划</a:t>
            </a:r>
            <a:r>
              <a:rPr lang="en-US" altLang="zh-CN" dirty="0"/>
              <a:t>explain</a:t>
            </a:r>
          </a:p>
          <a:p>
            <a:r>
              <a:rPr lang="zh-CN" altLang="en-US" dirty="0"/>
              <a:t>其他优化措施</a:t>
            </a:r>
          </a:p>
        </p:txBody>
      </p:sp>
    </p:spTree>
    <p:extLst>
      <p:ext uri="{BB962C8B-B14F-4D97-AF65-F5344CB8AC3E}">
        <p14:creationId xmlns:p14="http://schemas.microsoft.com/office/powerpoint/2010/main" val="3573763414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710881" y="1646133"/>
            <a:ext cx="10749597" cy="4219575"/>
          </a:xfrm>
        </p:spPr>
        <p:txBody>
          <a:bodyPr/>
          <a:lstStyle/>
          <a:p>
            <a:r>
              <a:rPr lang="en-US" altLang="zh-CN" dirty="0"/>
              <a:t>Join</a:t>
            </a:r>
            <a:r>
              <a:rPr lang="zh-CN" altLang="zh-CN" dirty="0"/>
              <a:t>是数据分析处理过程中必不可少的操作，</a:t>
            </a:r>
            <a:r>
              <a:rPr lang="en-US" altLang="zh-CN" dirty="0"/>
              <a:t>Hive</a:t>
            </a:r>
            <a:r>
              <a:rPr lang="zh-CN" altLang="zh-CN" dirty="0"/>
              <a:t>同样支持</a:t>
            </a:r>
            <a:r>
              <a:rPr lang="en-US" altLang="zh-CN" dirty="0"/>
              <a:t>Join</a:t>
            </a:r>
            <a:r>
              <a:rPr lang="zh-CN" altLang="zh-CN" dirty="0"/>
              <a:t>的语法</a:t>
            </a:r>
            <a:r>
              <a:rPr lang="zh-CN" altLang="en-US" dirty="0"/>
              <a:t>；</a:t>
            </a:r>
            <a:endParaRPr lang="en-US" altLang="zh-CN" dirty="0"/>
          </a:p>
          <a:p>
            <a:r>
              <a:rPr lang="en-US" altLang="zh-CN" dirty="0"/>
              <a:t>Hive Join</a:t>
            </a:r>
            <a:r>
              <a:rPr lang="zh-CN" altLang="zh-CN" dirty="0"/>
              <a:t>的底层是通过</a:t>
            </a:r>
            <a:r>
              <a:rPr lang="en-US" altLang="zh-CN" dirty="0"/>
              <a:t>MapReduce</a:t>
            </a:r>
            <a:r>
              <a:rPr lang="zh-CN" altLang="zh-CN" dirty="0"/>
              <a:t>来实现的，</a:t>
            </a:r>
            <a:r>
              <a:rPr lang="en-US" altLang="zh-CN" dirty="0"/>
              <a:t>Hive</a:t>
            </a:r>
            <a:r>
              <a:rPr lang="zh-CN" altLang="zh-CN" dirty="0"/>
              <a:t>实现</a:t>
            </a:r>
            <a:r>
              <a:rPr lang="en-US" altLang="zh-CN" dirty="0"/>
              <a:t>Join</a:t>
            </a:r>
            <a:r>
              <a:rPr lang="zh-CN" altLang="zh-CN" dirty="0"/>
              <a:t>时，为了提高</a:t>
            </a:r>
            <a:r>
              <a:rPr lang="en-US" altLang="zh-CN" dirty="0"/>
              <a:t>MapReduce</a:t>
            </a:r>
            <a:r>
              <a:rPr lang="zh-CN" altLang="zh-CN" dirty="0"/>
              <a:t>的性能，提供了多种</a:t>
            </a:r>
            <a:r>
              <a:rPr lang="en-US" altLang="zh-CN" dirty="0"/>
              <a:t>Join</a:t>
            </a:r>
            <a:r>
              <a:rPr lang="zh-CN" altLang="zh-CN" dirty="0"/>
              <a:t>方案来实现</a:t>
            </a:r>
            <a:r>
              <a:rPr lang="zh-CN" altLang="en-US" dirty="0"/>
              <a:t>；</a:t>
            </a:r>
            <a:endParaRPr lang="en-US" altLang="zh-CN" dirty="0"/>
          </a:p>
          <a:p>
            <a:r>
              <a:rPr lang="zh-CN" altLang="zh-CN" dirty="0"/>
              <a:t>例如适合小表</a:t>
            </a:r>
            <a:r>
              <a:rPr lang="en-US" altLang="zh-CN" dirty="0"/>
              <a:t>Join</a:t>
            </a:r>
            <a:r>
              <a:rPr lang="zh-CN" altLang="zh-CN" dirty="0"/>
              <a:t>大表的</a:t>
            </a:r>
            <a:r>
              <a:rPr lang="en-US" altLang="zh-CN" dirty="0">
                <a:solidFill>
                  <a:srgbClr val="FF0000"/>
                </a:solidFill>
              </a:rPr>
              <a:t>Map Join</a:t>
            </a:r>
            <a:r>
              <a:rPr lang="zh-CN" altLang="zh-CN" dirty="0"/>
              <a:t>，大表</a:t>
            </a:r>
            <a:r>
              <a:rPr lang="en-US" altLang="zh-CN" dirty="0"/>
              <a:t>Join</a:t>
            </a:r>
            <a:r>
              <a:rPr lang="zh-CN" altLang="zh-CN" dirty="0"/>
              <a:t>大表的</a:t>
            </a:r>
            <a:r>
              <a:rPr lang="en-US" altLang="zh-CN" dirty="0">
                <a:solidFill>
                  <a:srgbClr val="FF0000"/>
                </a:solidFill>
              </a:rPr>
              <a:t>Reduce Join</a:t>
            </a:r>
            <a:r>
              <a:rPr lang="zh-CN" altLang="zh-CN" dirty="0"/>
              <a:t>，以及大表</a:t>
            </a:r>
            <a:r>
              <a:rPr lang="en-US" altLang="zh-CN" dirty="0"/>
              <a:t>Join</a:t>
            </a:r>
            <a:r>
              <a:rPr lang="zh-CN" altLang="zh-CN" dirty="0"/>
              <a:t>的优化方案</a:t>
            </a:r>
            <a:r>
              <a:rPr lang="en-US" altLang="zh-CN" dirty="0">
                <a:solidFill>
                  <a:srgbClr val="FF0000"/>
                </a:solidFill>
              </a:rPr>
              <a:t>Bucket Join</a:t>
            </a:r>
            <a:r>
              <a:rPr lang="zh-CN" altLang="zh-CN" dirty="0"/>
              <a:t>等。</a:t>
            </a:r>
          </a:p>
          <a:p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 </a:t>
            </a:r>
            <a:r>
              <a:rPr lang="zh-CN" altLang="en-US" dirty="0"/>
              <a:t>通用性能优化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Join</a:t>
            </a:r>
            <a:r>
              <a:rPr lang="zh-CN" altLang="en-US" dirty="0"/>
              <a:t>优化</a:t>
            </a:r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9342430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710881" y="1646133"/>
            <a:ext cx="4845405" cy="4219575"/>
          </a:xfrm>
        </p:spPr>
        <p:txBody>
          <a:bodyPr/>
          <a:lstStyle/>
          <a:p>
            <a:pPr marL="0" indent="0">
              <a:buNone/>
            </a:pPr>
            <a:r>
              <a:rPr lang="zh-CN" altLang="en-US" b="1" dirty="0"/>
              <a:t>（</a:t>
            </a:r>
            <a:r>
              <a:rPr lang="en-US" altLang="zh-CN" b="1" dirty="0"/>
              <a:t>1</a:t>
            </a:r>
            <a:r>
              <a:rPr lang="zh-CN" altLang="en-US" b="1" dirty="0"/>
              <a:t>）</a:t>
            </a:r>
            <a:r>
              <a:rPr lang="en-US" altLang="zh-CN" b="1" dirty="0"/>
              <a:t>Map Join</a:t>
            </a:r>
          </a:p>
          <a:p>
            <a:r>
              <a:rPr lang="zh-CN" altLang="en-US" dirty="0"/>
              <a:t>应用场景</a:t>
            </a:r>
          </a:p>
          <a:p>
            <a:pPr marL="360363" lvl="1" indent="0">
              <a:buNone/>
            </a:pPr>
            <a:r>
              <a:rPr lang="zh-CN" altLang="en-US" dirty="0"/>
              <a:t>适合于</a:t>
            </a:r>
            <a:r>
              <a:rPr lang="zh-CN" altLang="en-US" dirty="0">
                <a:solidFill>
                  <a:srgbClr val="FF0000"/>
                </a:solidFill>
              </a:rPr>
              <a:t>小表</a:t>
            </a:r>
            <a:r>
              <a:rPr lang="en-US" altLang="zh-CN" dirty="0">
                <a:solidFill>
                  <a:srgbClr val="FF0000"/>
                </a:solidFill>
              </a:rPr>
              <a:t>join</a:t>
            </a:r>
            <a:r>
              <a:rPr lang="zh-CN" altLang="en-US" dirty="0">
                <a:solidFill>
                  <a:srgbClr val="FF0000"/>
                </a:solidFill>
              </a:rPr>
              <a:t>大表或者小表</a:t>
            </a:r>
            <a:r>
              <a:rPr lang="en-US" altLang="zh-CN" dirty="0">
                <a:solidFill>
                  <a:srgbClr val="FF0000"/>
                </a:solidFill>
              </a:rPr>
              <a:t>Join</a:t>
            </a:r>
            <a:r>
              <a:rPr lang="zh-CN" altLang="en-US" dirty="0">
                <a:solidFill>
                  <a:srgbClr val="FF0000"/>
                </a:solidFill>
              </a:rPr>
              <a:t>小表</a:t>
            </a:r>
          </a:p>
          <a:p>
            <a:r>
              <a:rPr lang="zh-CN" altLang="en-US" dirty="0"/>
              <a:t>原理</a:t>
            </a:r>
            <a:endParaRPr lang="en-US" altLang="zh-CN" dirty="0"/>
          </a:p>
          <a:p>
            <a:pPr marL="360363" lvl="1" indent="0">
              <a:buNone/>
            </a:pPr>
            <a:r>
              <a:rPr lang="zh-CN" altLang="zh-CN" dirty="0"/>
              <a:t>将小的那份数据给每个</a:t>
            </a:r>
            <a:r>
              <a:rPr lang="en-US" altLang="zh-CN" dirty="0"/>
              <a:t>MapTask</a:t>
            </a:r>
            <a:r>
              <a:rPr lang="zh-CN" altLang="zh-CN" dirty="0"/>
              <a:t>的内存都放一份完整的数据，大的数据每个部分都可以与小数据的完整数据进行</a:t>
            </a:r>
            <a:r>
              <a:rPr lang="en-US" altLang="zh-CN" dirty="0"/>
              <a:t>join</a:t>
            </a:r>
            <a:endParaRPr lang="zh-CN" altLang="zh-CN" dirty="0"/>
          </a:p>
          <a:p>
            <a:pPr marL="360363" lvl="1" indent="0">
              <a:buNone/>
            </a:pPr>
            <a:r>
              <a:rPr lang="zh-CN" altLang="zh-CN" dirty="0"/>
              <a:t>底层</a:t>
            </a:r>
            <a:r>
              <a:rPr lang="zh-CN" altLang="zh-CN" dirty="0">
                <a:solidFill>
                  <a:srgbClr val="FF0000"/>
                </a:solidFill>
              </a:rPr>
              <a:t>不需要经过</a:t>
            </a:r>
            <a:r>
              <a:rPr lang="en-US" altLang="zh-CN" dirty="0">
                <a:solidFill>
                  <a:srgbClr val="FF0000"/>
                </a:solidFill>
              </a:rPr>
              <a:t>shuffle</a:t>
            </a:r>
            <a:r>
              <a:rPr lang="zh-CN" altLang="zh-CN" dirty="0"/>
              <a:t>，需要占用内存空间存放小的数据文件</a:t>
            </a:r>
          </a:p>
          <a:p>
            <a:pPr marL="360363" lvl="1" indent="0">
              <a:buNone/>
            </a:pPr>
            <a:endParaRPr lang="zh-CN" altLang="en-US" dirty="0"/>
          </a:p>
          <a:p>
            <a:endParaRPr lang="en-US" altLang="zh-CN" b="1" dirty="0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 </a:t>
            </a:r>
            <a:r>
              <a:rPr lang="zh-CN" altLang="en-US" dirty="0"/>
              <a:t>通用性能优化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Join</a:t>
            </a:r>
            <a:r>
              <a:rPr lang="zh-CN" altLang="en-US" dirty="0"/>
              <a:t>优化</a:t>
            </a:r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图片 6"/>
          <p:cNvPicPr/>
          <p:nvPr/>
        </p:nvPicPr>
        <p:blipFill>
          <a:blip r:embed="rId2"/>
          <a:stretch>
            <a:fillRect/>
          </a:stretch>
        </p:blipFill>
        <p:spPr>
          <a:xfrm>
            <a:off x="5556286" y="1198676"/>
            <a:ext cx="6572959" cy="4987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658368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710881" y="1646133"/>
            <a:ext cx="9338554" cy="5211867"/>
          </a:xfrm>
        </p:spPr>
        <p:txBody>
          <a:bodyPr/>
          <a:lstStyle/>
          <a:p>
            <a:pPr marL="0" indent="0">
              <a:buNone/>
            </a:pPr>
            <a:r>
              <a:rPr lang="zh-CN" altLang="en-US" b="1" dirty="0"/>
              <a:t>（</a:t>
            </a:r>
            <a:r>
              <a:rPr lang="en-US" altLang="zh-CN" b="1" dirty="0"/>
              <a:t>1</a:t>
            </a:r>
            <a:r>
              <a:rPr lang="zh-CN" altLang="en-US" b="1" dirty="0"/>
              <a:t>）</a:t>
            </a:r>
            <a:r>
              <a:rPr lang="en-US" altLang="zh-CN" b="1" dirty="0"/>
              <a:t>Map Join</a:t>
            </a:r>
          </a:p>
          <a:p>
            <a:r>
              <a:rPr lang="zh-CN" altLang="en-US" dirty="0"/>
              <a:t>使用</a:t>
            </a:r>
            <a:endParaRPr lang="en-US" altLang="zh-CN" dirty="0"/>
          </a:p>
          <a:p>
            <a:pPr marL="360363" lvl="1" indent="0">
              <a:buNone/>
            </a:pPr>
            <a:r>
              <a:rPr lang="zh-CN" altLang="zh-CN" dirty="0"/>
              <a:t>尽量使用</a:t>
            </a:r>
            <a:r>
              <a:rPr lang="en-US" altLang="zh-CN" dirty="0"/>
              <a:t>Map Join</a:t>
            </a:r>
            <a:r>
              <a:rPr lang="zh-CN" altLang="zh-CN" dirty="0"/>
              <a:t>来实现</a:t>
            </a:r>
            <a:r>
              <a:rPr lang="en-US" altLang="zh-CN" dirty="0"/>
              <a:t>Join</a:t>
            </a:r>
            <a:r>
              <a:rPr lang="zh-CN" altLang="zh-CN" dirty="0"/>
              <a:t>过程</a:t>
            </a:r>
            <a:r>
              <a:rPr lang="zh-CN" altLang="en-US" dirty="0"/>
              <a:t>，</a:t>
            </a:r>
            <a:r>
              <a:rPr lang="en-US" altLang="zh-CN" dirty="0"/>
              <a:t>Hive</a:t>
            </a:r>
            <a:r>
              <a:rPr lang="zh-CN" altLang="zh-CN" dirty="0"/>
              <a:t>中</a:t>
            </a:r>
            <a:r>
              <a:rPr lang="zh-CN" altLang="zh-CN" b="1" dirty="0"/>
              <a:t>默认自动开启了</a:t>
            </a:r>
            <a:r>
              <a:rPr lang="en-US" altLang="zh-CN" b="1" dirty="0"/>
              <a:t>Map Join</a:t>
            </a:r>
            <a:r>
              <a:rPr lang="zh-CN" altLang="en-US" b="1" dirty="0"/>
              <a:t>：</a:t>
            </a:r>
            <a:r>
              <a:rPr lang="en-US" altLang="zh-CN" b="1" dirty="0" err="1">
                <a:solidFill>
                  <a:srgbClr val="92D05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hive.auto.convert.join</a:t>
            </a:r>
            <a:r>
              <a:rPr lang="en-US" altLang="zh-CN" b="1" dirty="0">
                <a:solidFill>
                  <a:srgbClr val="92D05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=true</a:t>
            </a:r>
          </a:p>
          <a:p>
            <a:pPr marL="360363" lvl="1" indent="0">
              <a:buNone/>
            </a:pPr>
            <a:r>
              <a:rPr lang="en-US" altLang="zh-CN" dirty="0"/>
              <a:t>Hive</a:t>
            </a:r>
            <a:r>
              <a:rPr lang="zh-CN" altLang="zh-CN" dirty="0"/>
              <a:t>中小表的大小限制</a:t>
            </a:r>
            <a:endParaRPr lang="en-US" altLang="zh-CN" dirty="0"/>
          </a:p>
          <a:p>
            <a:pPr marL="720725" lvl="2" indent="0">
              <a:buNone/>
            </a:pPr>
            <a:r>
              <a:rPr lang="en-US" altLang="zh-CN" i="1" dirty="0">
                <a:solidFill>
                  <a:srgbClr val="80808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-- 2.0</a:t>
            </a:r>
            <a:r>
              <a:rPr lang="zh-CN" altLang="zh-CN" i="1" dirty="0">
                <a:solidFill>
                  <a:srgbClr val="808080"/>
                </a:solidFill>
                <a:ea typeface="宋体" panose="02010600030101010101" pitchFamily="2" charset="-122"/>
                <a:cs typeface="宋体" panose="02010600030101010101" pitchFamily="2" charset="-122"/>
              </a:rPr>
              <a:t>版本之前的控制属性</a:t>
            </a:r>
            <a:br>
              <a:rPr lang="en-US" altLang="zh-CN" i="1" dirty="0">
                <a:solidFill>
                  <a:srgbClr val="808080"/>
                </a:solidFill>
                <a:ea typeface="宋体" panose="02010600030101010101" pitchFamily="2" charset="-122"/>
                <a:cs typeface="宋体" panose="02010600030101010101" pitchFamily="2" charset="-122"/>
              </a:rPr>
            </a:br>
            <a:r>
              <a:rPr lang="en-US" altLang="zh-CN" dirty="0" err="1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hive.mapjoin.smalltable.filesize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=25M</a:t>
            </a:r>
            <a:b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</a:br>
            <a:r>
              <a:rPr lang="en-US" altLang="zh-CN" i="1" dirty="0">
                <a:solidFill>
                  <a:srgbClr val="80808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-- 2.0</a:t>
            </a:r>
            <a:r>
              <a:rPr lang="zh-CN" altLang="zh-CN" i="1" dirty="0">
                <a:solidFill>
                  <a:srgbClr val="808080"/>
                </a:solidFill>
                <a:ea typeface="宋体" panose="02010600030101010101" pitchFamily="2" charset="-122"/>
                <a:cs typeface="宋体" panose="02010600030101010101" pitchFamily="2" charset="-122"/>
              </a:rPr>
              <a:t>版本开始由以下参数控制</a:t>
            </a:r>
            <a:br>
              <a:rPr lang="en-US" altLang="zh-CN" i="1" dirty="0">
                <a:solidFill>
                  <a:srgbClr val="808080"/>
                </a:solidFill>
                <a:ea typeface="宋体" panose="02010600030101010101" pitchFamily="2" charset="-122"/>
                <a:cs typeface="宋体" panose="02010600030101010101" pitchFamily="2" charset="-122"/>
              </a:rPr>
            </a:br>
            <a:r>
              <a:rPr lang="en-US" altLang="zh-CN" dirty="0" err="1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hive.auto.convert.join.noconditionaltask.size</a:t>
            </a:r>
            <a:r>
              <a:rPr lang="en-US" altLang="zh-CN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=10000000</a:t>
            </a:r>
            <a:endParaRPr lang="en-US" altLang="zh-CN" b="1" dirty="0">
              <a:solidFill>
                <a:srgbClr val="00008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0" indent="0">
              <a:buNone/>
            </a:pPr>
            <a:endParaRPr lang="en-US" altLang="zh-CN" b="1" dirty="0">
              <a:solidFill>
                <a:srgbClr val="000080"/>
              </a:solidFill>
              <a:latin typeface="宋体" panose="02010600030101010101" pitchFamily="2" charset="-122"/>
            </a:endParaRPr>
          </a:p>
          <a:p>
            <a:pPr marL="360363" lvl="1" indent="0">
              <a:buNone/>
            </a:pPr>
            <a:endParaRPr lang="zh-CN" altLang="zh-CN" b="1" dirty="0"/>
          </a:p>
          <a:p>
            <a:endParaRPr lang="zh-CN" altLang="en-US" dirty="0"/>
          </a:p>
          <a:p>
            <a:endParaRPr lang="en-US" altLang="zh-CN" b="1" dirty="0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 </a:t>
            </a:r>
            <a:r>
              <a:rPr lang="zh-CN" altLang="en-US" dirty="0"/>
              <a:t>通用性能优化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Join</a:t>
            </a:r>
            <a:r>
              <a:rPr lang="zh-CN" altLang="en-US" dirty="0"/>
              <a:t>优化</a:t>
            </a:r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31365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 UDTF</a:t>
            </a:r>
            <a:r>
              <a:rPr lang="zh-CN" altLang="en-US" dirty="0"/>
              <a:t>之</a:t>
            </a:r>
            <a:r>
              <a:rPr lang="en-US" altLang="zh-CN" dirty="0"/>
              <a:t>explode</a:t>
            </a:r>
            <a:r>
              <a:rPr lang="zh-CN" altLang="en-US" dirty="0"/>
              <a:t>函数</a:t>
            </a: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SQL</a:t>
            </a:r>
            <a:r>
              <a:rPr lang="zh-CN" altLang="en-US" dirty="0"/>
              <a:t>实现业务需求</a:t>
            </a:r>
          </a:p>
        </p:txBody>
      </p:sp>
      <p:sp>
        <p:nvSpPr>
          <p:cNvPr id="6" name="TextBox 3">
            <a:extLst>
              <a:ext uri="{FF2B5EF4-FFF2-40B4-BE49-F238E27FC236}">
                <a16:creationId xmlns:a16="http://schemas.microsoft.com/office/drawing/2014/main" id="{0C998B78-AB18-3C47-A1C7-25AE9A3A40B0}"/>
              </a:ext>
            </a:extLst>
          </p:cNvPr>
          <p:cNvSpPr txBox="1"/>
          <p:nvPr/>
        </p:nvSpPr>
        <p:spPr>
          <a:xfrm>
            <a:off x="3541542" y="1491773"/>
            <a:ext cx="6178529" cy="1169551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4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--step4:</a:t>
            </a:r>
            <a:r>
              <a:rPr lang="zh-CN" altLang="zh-CN" sz="14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使用</a:t>
            </a:r>
            <a:r>
              <a:rPr lang="zh-CN" altLang="zh-CN" sz="14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explode</a:t>
            </a:r>
            <a:r>
              <a:rPr lang="zh-CN" altLang="zh-CN" sz="14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函数对</a:t>
            </a:r>
            <a:r>
              <a:rPr lang="zh-CN" altLang="zh-CN" sz="14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champion_year</a:t>
            </a:r>
            <a:r>
              <a:rPr lang="zh-CN" altLang="zh-CN" sz="14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进行拆分 俗称炸开</a:t>
            </a:r>
            <a:br>
              <a:rPr lang="zh-CN" altLang="zh-CN" sz="14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4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select </a:t>
            </a:r>
            <a:r>
              <a:rPr lang="zh-CN" altLang="zh-CN" sz="1400" i="1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explode</a:t>
            </a:r>
            <a:r>
              <a:rPr lang="zh-CN" altLang="zh-CN" sz="14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(</a:t>
            </a:r>
            <a:r>
              <a:rPr lang="zh-CN" altLang="zh-CN" sz="14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champion_year</a:t>
            </a:r>
            <a:r>
              <a:rPr lang="zh-CN" altLang="zh-CN" sz="14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) </a:t>
            </a:r>
            <a:r>
              <a:rPr lang="zh-CN" altLang="zh-CN" sz="14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from </a:t>
            </a:r>
            <a:r>
              <a:rPr lang="zh-CN" altLang="zh-CN" sz="14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the_nba_championship</a:t>
            </a:r>
            <a:r>
              <a:rPr lang="zh-CN" altLang="zh-CN" sz="14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;</a:t>
            </a:r>
            <a:br>
              <a:rPr lang="zh-CN" altLang="zh-CN" sz="14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endParaRPr lang="en-US" altLang="zh-CN" sz="1400" dirty="0">
              <a:solidFill>
                <a:srgbClr val="080808"/>
              </a:solidFill>
              <a:latin typeface="Arial Unicode MS" panose="020B0604020202020204" pitchFamily="34" charset="-122"/>
              <a:ea typeface="JetBrains Mono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4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-- </a:t>
            </a:r>
            <a:r>
              <a:rPr lang="zh-CN" altLang="en-US" sz="1400" dirty="0">
                <a:solidFill>
                  <a:srgbClr val="FF0000"/>
                </a:solidFill>
                <a:latin typeface="Arial Unicode MS" panose="020B0604020202020204" pitchFamily="34" charset="-122"/>
                <a:ea typeface="JetBrains Mono"/>
              </a:rPr>
              <a:t>加了</a:t>
            </a:r>
            <a:r>
              <a:rPr lang="en-US" altLang="zh-CN" sz="1400" dirty="0" err="1">
                <a:solidFill>
                  <a:srgbClr val="FF0000"/>
                </a:solidFill>
                <a:latin typeface="Arial Unicode MS" panose="020B0604020202020204" pitchFamily="34" charset="-122"/>
                <a:ea typeface="JetBrains Mono"/>
              </a:rPr>
              <a:t>team_name</a:t>
            </a:r>
            <a:r>
              <a:rPr lang="en-US" altLang="zh-CN" sz="1400" dirty="0">
                <a:solidFill>
                  <a:srgbClr val="FF0000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r>
              <a:rPr lang="zh-CN" altLang="en-US" sz="1400" dirty="0">
                <a:solidFill>
                  <a:srgbClr val="FF0000"/>
                </a:solidFill>
                <a:latin typeface="Arial Unicode MS" panose="020B0604020202020204" pitchFamily="34" charset="-122"/>
                <a:ea typeface="JetBrains Mono"/>
              </a:rPr>
              <a:t>这里会报错</a:t>
            </a:r>
            <a:br>
              <a:rPr lang="zh-CN" altLang="zh-CN" sz="1400" dirty="0">
                <a:solidFill>
                  <a:srgbClr val="FF0000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4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select </a:t>
            </a:r>
            <a:r>
              <a:rPr lang="zh-CN" altLang="zh-CN" sz="14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team_name</a:t>
            </a:r>
            <a:r>
              <a:rPr lang="zh-CN" altLang="zh-CN" sz="14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r>
              <a:rPr lang="zh-CN" altLang="zh-CN" sz="1400" i="1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explode</a:t>
            </a:r>
            <a:r>
              <a:rPr lang="zh-CN" altLang="zh-CN" sz="14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(</a:t>
            </a:r>
            <a:r>
              <a:rPr lang="zh-CN" altLang="zh-CN" sz="14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champion_year</a:t>
            </a:r>
            <a:r>
              <a:rPr lang="zh-CN" altLang="zh-CN" sz="14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) </a:t>
            </a:r>
            <a:r>
              <a:rPr lang="zh-CN" altLang="zh-CN" sz="14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from </a:t>
            </a:r>
            <a:r>
              <a:rPr lang="zh-CN" altLang="zh-CN" sz="14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the_nba_championship</a:t>
            </a:r>
            <a:r>
              <a:rPr lang="zh-CN" altLang="zh-CN" sz="14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;</a:t>
            </a:r>
            <a:endParaRPr lang="zh-CN" altLang="zh-CN" dirty="0">
              <a:latin typeface="Arial" panose="020B0604020202020204" pitchFamily="34" charset="0"/>
            </a:endParaRP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下箭头 6"/>
          <p:cNvSpPr/>
          <p:nvPr/>
        </p:nvSpPr>
        <p:spPr>
          <a:xfrm>
            <a:off x="5750700" y="2748756"/>
            <a:ext cx="669957" cy="760491"/>
          </a:xfrm>
          <a:prstGeom prst="downArrow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/>
          <p:nvPr/>
        </p:nvPicPr>
        <p:blipFill>
          <a:blip r:embed="rId2"/>
          <a:stretch>
            <a:fillRect/>
          </a:stretch>
        </p:blipFill>
        <p:spPr>
          <a:xfrm>
            <a:off x="3237703" y="3806788"/>
            <a:ext cx="5695950" cy="275717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567636828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710881" y="1646133"/>
            <a:ext cx="4845405" cy="4219575"/>
          </a:xfrm>
        </p:spPr>
        <p:txBody>
          <a:bodyPr/>
          <a:lstStyle/>
          <a:p>
            <a:pPr marL="0" indent="0">
              <a:buNone/>
            </a:pPr>
            <a:r>
              <a:rPr lang="zh-CN" altLang="en-US" b="1" dirty="0"/>
              <a:t>（</a:t>
            </a:r>
            <a:r>
              <a:rPr lang="en-US" altLang="zh-CN" b="1" dirty="0"/>
              <a:t>2</a:t>
            </a:r>
            <a:r>
              <a:rPr lang="zh-CN" altLang="en-US" b="1" dirty="0"/>
              <a:t>）</a:t>
            </a:r>
            <a:r>
              <a:rPr lang="en-US" altLang="zh-CN" b="1" dirty="0"/>
              <a:t>Reduce Join</a:t>
            </a:r>
          </a:p>
          <a:p>
            <a:pPr marL="342900" lvl="0" indent="-342900">
              <a:spcBef>
                <a:spcPts val="360"/>
              </a:spcBef>
              <a:spcAft>
                <a:spcPts val="360"/>
              </a:spcAft>
              <a:buFont typeface="Wingdings" panose="05000000000000000000" pitchFamily="2" charset="2"/>
              <a:buChar char=""/>
            </a:pPr>
            <a:r>
              <a:rPr lang="zh-CN" altLang="zh-CN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应用场景</a:t>
            </a:r>
          </a:p>
          <a:p>
            <a:pPr marL="267063" lvl="1" indent="0">
              <a:spcBef>
                <a:spcPts val="360"/>
              </a:spcBef>
              <a:spcAft>
                <a:spcPts val="360"/>
              </a:spcAft>
              <a:buNone/>
            </a:pPr>
            <a:r>
              <a:rPr lang="zh-CN" altLang="zh-CN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适合于</a:t>
            </a:r>
            <a:r>
              <a:rPr lang="zh-CN" altLang="zh-CN" dirty="0">
                <a:solidFill>
                  <a:srgbClr val="FF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大表</a:t>
            </a:r>
            <a:r>
              <a:rPr lang="en-US" altLang="zh-CN" dirty="0">
                <a:solidFill>
                  <a:srgbClr val="FF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Join</a:t>
            </a:r>
            <a:r>
              <a:rPr lang="zh-CN" altLang="zh-CN" dirty="0">
                <a:solidFill>
                  <a:srgbClr val="FF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大表</a:t>
            </a:r>
          </a:p>
          <a:p>
            <a:pPr marL="342900" lvl="0" indent="-342900">
              <a:spcBef>
                <a:spcPts val="360"/>
              </a:spcBef>
              <a:spcAft>
                <a:spcPts val="360"/>
              </a:spcAft>
              <a:buFont typeface="Wingdings" panose="05000000000000000000" pitchFamily="2" charset="2"/>
              <a:buChar char=""/>
            </a:pPr>
            <a:r>
              <a:rPr lang="zh-CN" altLang="zh-CN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原理</a:t>
            </a:r>
            <a:endParaRPr lang="en-US" altLang="zh-CN" dirty="0"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  <a:p>
            <a:pPr marL="360363" lvl="1" indent="0">
              <a:buNone/>
            </a:pPr>
            <a:r>
              <a:rPr lang="zh-CN" altLang="zh-CN" dirty="0"/>
              <a:t>将两张表的数据在</a:t>
            </a:r>
            <a:r>
              <a:rPr lang="en-US" altLang="zh-CN" dirty="0"/>
              <a:t>shuffle</a:t>
            </a:r>
            <a:r>
              <a:rPr lang="zh-CN" altLang="zh-CN" dirty="0"/>
              <a:t>阶段</a:t>
            </a:r>
            <a:r>
              <a:rPr lang="zh-CN" altLang="zh-CN" dirty="0">
                <a:solidFill>
                  <a:srgbClr val="FF0000"/>
                </a:solidFill>
              </a:rPr>
              <a:t>利用</a:t>
            </a:r>
            <a:r>
              <a:rPr lang="en-US" altLang="zh-CN" dirty="0">
                <a:solidFill>
                  <a:srgbClr val="FF0000"/>
                </a:solidFill>
              </a:rPr>
              <a:t>shuffle</a:t>
            </a:r>
            <a:r>
              <a:rPr lang="zh-CN" altLang="zh-CN" dirty="0">
                <a:solidFill>
                  <a:srgbClr val="FF0000"/>
                </a:solidFill>
              </a:rPr>
              <a:t>的分组</a:t>
            </a:r>
            <a:r>
              <a:rPr lang="zh-CN" altLang="zh-CN" dirty="0"/>
              <a:t>来将数据按照关联字段进行合并</a:t>
            </a:r>
          </a:p>
          <a:p>
            <a:pPr marL="360363" lvl="1" indent="0">
              <a:buNone/>
            </a:pPr>
            <a:r>
              <a:rPr lang="zh-CN" altLang="zh-CN" dirty="0">
                <a:solidFill>
                  <a:srgbClr val="FF0000"/>
                </a:solidFill>
              </a:rPr>
              <a:t>必须经过</a:t>
            </a:r>
            <a:r>
              <a:rPr lang="en-US" altLang="zh-CN" dirty="0">
                <a:solidFill>
                  <a:srgbClr val="FF0000"/>
                </a:solidFill>
              </a:rPr>
              <a:t>shuffle</a:t>
            </a:r>
            <a:r>
              <a:rPr lang="zh-CN" altLang="zh-CN" dirty="0"/>
              <a:t>，利用</a:t>
            </a:r>
            <a:r>
              <a:rPr lang="en-US" altLang="zh-CN" dirty="0"/>
              <a:t>Shuffle</a:t>
            </a:r>
            <a:r>
              <a:rPr lang="zh-CN" altLang="zh-CN" dirty="0"/>
              <a:t>过程中的分组来实现关联</a:t>
            </a:r>
          </a:p>
          <a:p>
            <a:pPr lvl="0"/>
            <a:r>
              <a:rPr lang="zh-CN" altLang="zh-CN" b="1" dirty="0"/>
              <a:t>使用</a:t>
            </a:r>
            <a:endParaRPr lang="zh-CN" altLang="zh-CN" dirty="0"/>
          </a:p>
          <a:p>
            <a:pPr marL="360363" lvl="1" indent="0">
              <a:buNone/>
            </a:pPr>
            <a:r>
              <a:rPr lang="en-US" altLang="zh-CN" dirty="0"/>
              <a:t>Hive</a:t>
            </a:r>
            <a:r>
              <a:rPr lang="zh-CN" altLang="zh-CN" dirty="0"/>
              <a:t>会自动</a:t>
            </a:r>
            <a:r>
              <a:rPr lang="zh-CN" altLang="zh-CN" dirty="0">
                <a:solidFill>
                  <a:srgbClr val="FF0000"/>
                </a:solidFill>
              </a:rPr>
              <a:t>判断是否满足</a:t>
            </a:r>
            <a:r>
              <a:rPr lang="en-US" altLang="zh-CN" dirty="0">
                <a:solidFill>
                  <a:srgbClr val="FF0000"/>
                </a:solidFill>
              </a:rPr>
              <a:t>Map Join</a:t>
            </a:r>
            <a:r>
              <a:rPr lang="zh-CN" altLang="zh-CN" dirty="0"/>
              <a:t>，如果</a:t>
            </a:r>
            <a:r>
              <a:rPr lang="zh-CN" altLang="zh-CN" dirty="0">
                <a:solidFill>
                  <a:srgbClr val="FF0000"/>
                </a:solidFill>
              </a:rPr>
              <a:t>不满足</a:t>
            </a:r>
            <a:r>
              <a:rPr lang="en-US" altLang="zh-CN" dirty="0">
                <a:solidFill>
                  <a:srgbClr val="FF0000"/>
                </a:solidFill>
              </a:rPr>
              <a:t>Map Join</a:t>
            </a:r>
            <a:r>
              <a:rPr lang="zh-CN" altLang="zh-CN" dirty="0">
                <a:solidFill>
                  <a:srgbClr val="FF0000"/>
                </a:solidFill>
              </a:rPr>
              <a:t>，则自动执行</a:t>
            </a:r>
            <a:r>
              <a:rPr lang="en-US" altLang="zh-CN" dirty="0">
                <a:solidFill>
                  <a:srgbClr val="FF0000"/>
                </a:solidFill>
              </a:rPr>
              <a:t>Reduce Join</a:t>
            </a:r>
            <a:endParaRPr lang="zh-CN" altLang="zh-CN" dirty="0">
              <a:solidFill>
                <a:srgbClr val="FF0000"/>
              </a:solidFill>
            </a:endParaRPr>
          </a:p>
          <a:p>
            <a:pPr marL="342900" lvl="0" indent="-342900">
              <a:spcBef>
                <a:spcPts val="360"/>
              </a:spcBef>
              <a:spcAft>
                <a:spcPts val="360"/>
              </a:spcAft>
              <a:buFont typeface="Wingdings" panose="05000000000000000000" pitchFamily="2" charset="2"/>
              <a:buChar char=""/>
            </a:pPr>
            <a:endParaRPr lang="zh-CN" altLang="zh-CN" dirty="0"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  <a:p>
            <a:pPr marL="360363" lvl="1" indent="0">
              <a:buNone/>
            </a:pPr>
            <a:endParaRPr lang="zh-CN" altLang="en-US" dirty="0"/>
          </a:p>
          <a:p>
            <a:endParaRPr lang="en-US" altLang="zh-CN" b="1" dirty="0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 </a:t>
            </a:r>
            <a:r>
              <a:rPr lang="zh-CN" altLang="en-US" dirty="0"/>
              <a:t>通用性能优化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Join</a:t>
            </a:r>
            <a:r>
              <a:rPr lang="zh-CN" altLang="en-US" dirty="0"/>
              <a:t>优化</a:t>
            </a:r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图片 8"/>
          <p:cNvPicPr/>
          <p:nvPr/>
        </p:nvPicPr>
        <p:blipFill>
          <a:blip r:embed="rId2"/>
          <a:stretch>
            <a:fillRect/>
          </a:stretch>
        </p:blipFill>
        <p:spPr>
          <a:xfrm>
            <a:off x="5556286" y="1386903"/>
            <a:ext cx="6509733" cy="4081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970436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710882" y="1646133"/>
            <a:ext cx="4151294" cy="4219575"/>
          </a:xfrm>
        </p:spPr>
        <p:txBody>
          <a:bodyPr/>
          <a:lstStyle/>
          <a:p>
            <a:pPr marL="0" indent="0">
              <a:buNone/>
            </a:pPr>
            <a:r>
              <a:rPr lang="zh-CN" altLang="en-US" b="1" dirty="0"/>
              <a:t>（</a:t>
            </a:r>
            <a:r>
              <a:rPr lang="en-US" altLang="zh-CN" b="1" dirty="0"/>
              <a:t>3</a:t>
            </a:r>
            <a:r>
              <a:rPr lang="zh-CN" altLang="en-US" b="1" dirty="0"/>
              <a:t>）</a:t>
            </a:r>
            <a:r>
              <a:rPr lang="en-US" altLang="zh-CN" b="1" dirty="0"/>
              <a:t>Bucket Join</a:t>
            </a:r>
          </a:p>
          <a:p>
            <a:pPr lvl="0"/>
            <a:r>
              <a:rPr lang="zh-CN" altLang="zh-CN" dirty="0"/>
              <a:t>应用场景</a:t>
            </a:r>
          </a:p>
          <a:p>
            <a:pPr marL="360363" lvl="1" indent="0">
              <a:buNone/>
            </a:pPr>
            <a:r>
              <a:rPr lang="zh-CN" altLang="zh-CN" dirty="0"/>
              <a:t>适合于大表</a:t>
            </a:r>
            <a:r>
              <a:rPr lang="en-US" altLang="zh-CN" dirty="0"/>
              <a:t>Join</a:t>
            </a:r>
            <a:r>
              <a:rPr lang="zh-CN" altLang="zh-CN" dirty="0"/>
              <a:t>大表</a:t>
            </a:r>
            <a:endParaRPr lang="en-US" altLang="zh-CN" dirty="0"/>
          </a:p>
          <a:p>
            <a:pPr marL="360363" lvl="1" indent="0">
              <a:buNone/>
            </a:pPr>
            <a:endParaRPr lang="zh-CN" altLang="zh-CN" dirty="0"/>
          </a:p>
          <a:p>
            <a:pPr lvl="0"/>
            <a:r>
              <a:rPr lang="zh-CN" altLang="zh-CN" dirty="0"/>
              <a:t>原理</a:t>
            </a:r>
            <a:endParaRPr lang="en-US" altLang="zh-CN" dirty="0"/>
          </a:p>
          <a:p>
            <a:pPr marL="360363" lvl="1" indent="0">
              <a:buNone/>
            </a:pPr>
            <a:r>
              <a:rPr lang="zh-CN" altLang="zh-CN" dirty="0"/>
              <a:t>将两张表按照相同的规则将数据划分</a:t>
            </a:r>
            <a:endParaRPr lang="en-US" altLang="zh-CN" dirty="0"/>
          </a:p>
          <a:p>
            <a:pPr marL="360363" lvl="1" indent="0">
              <a:buNone/>
            </a:pPr>
            <a:r>
              <a:rPr lang="zh-CN" altLang="zh-CN" dirty="0"/>
              <a:t>根据对应的规则的数据进行</a:t>
            </a:r>
            <a:r>
              <a:rPr lang="en-US" altLang="zh-CN" dirty="0"/>
              <a:t>join</a:t>
            </a:r>
          </a:p>
          <a:p>
            <a:pPr marL="360363" lvl="1" indent="0">
              <a:buNone/>
            </a:pPr>
            <a:r>
              <a:rPr lang="zh-CN" altLang="zh-CN" dirty="0"/>
              <a:t>减少了比较次数，提高了性能</a:t>
            </a:r>
            <a:endParaRPr lang="en-US" altLang="zh-CN" dirty="0"/>
          </a:p>
          <a:p>
            <a:endParaRPr lang="en-US" altLang="zh-CN" dirty="0"/>
          </a:p>
          <a:p>
            <a:pPr lvl="1"/>
            <a:endParaRPr lang="zh-CN" altLang="zh-CN" dirty="0"/>
          </a:p>
          <a:p>
            <a:pPr lvl="0"/>
            <a:endParaRPr lang="zh-CN" altLang="zh-CN" dirty="0"/>
          </a:p>
          <a:p>
            <a:pPr marL="342900" lvl="0" indent="-342900">
              <a:spcBef>
                <a:spcPts val="360"/>
              </a:spcBef>
              <a:spcAft>
                <a:spcPts val="360"/>
              </a:spcAft>
              <a:buFont typeface="Wingdings" panose="05000000000000000000" pitchFamily="2" charset="2"/>
              <a:buChar char=""/>
            </a:pPr>
            <a:endParaRPr lang="zh-CN" altLang="zh-CN" dirty="0"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  <a:p>
            <a:pPr marL="360363" lvl="1" indent="0">
              <a:buNone/>
            </a:pPr>
            <a:endParaRPr lang="zh-CN" altLang="en-US" dirty="0"/>
          </a:p>
          <a:p>
            <a:endParaRPr lang="en-US" altLang="zh-CN" b="1" dirty="0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 </a:t>
            </a:r>
            <a:r>
              <a:rPr lang="zh-CN" altLang="en-US" dirty="0"/>
              <a:t>通用性能优化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Join</a:t>
            </a:r>
            <a:r>
              <a:rPr lang="zh-CN" altLang="en-US" dirty="0"/>
              <a:t>优化</a:t>
            </a:r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图片 6"/>
          <p:cNvPicPr/>
          <p:nvPr/>
        </p:nvPicPr>
        <p:blipFill>
          <a:blip r:embed="rId2"/>
          <a:stretch>
            <a:fillRect/>
          </a:stretch>
        </p:blipFill>
        <p:spPr>
          <a:xfrm>
            <a:off x="4862175" y="860799"/>
            <a:ext cx="7329825" cy="5091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865416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710880" y="1559859"/>
            <a:ext cx="9813683" cy="5118847"/>
          </a:xfrm>
        </p:spPr>
        <p:txBody>
          <a:bodyPr/>
          <a:lstStyle/>
          <a:p>
            <a:pPr marL="0" indent="0">
              <a:buNone/>
            </a:pPr>
            <a:r>
              <a:rPr lang="zh-CN" altLang="en-US" b="1" dirty="0"/>
              <a:t>（</a:t>
            </a:r>
            <a:r>
              <a:rPr lang="en-US" altLang="zh-CN" b="1" dirty="0"/>
              <a:t>3</a:t>
            </a:r>
            <a:r>
              <a:rPr lang="zh-CN" altLang="en-US" b="1" dirty="0"/>
              <a:t>）</a:t>
            </a:r>
            <a:r>
              <a:rPr lang="en-US" altLang="zh-CN" b="1" dirty="0"/>
              <a:t>Bucket Join</a:t>
            </a:r>
          </a:p>
          <a:p>
            <a:r>
              <a:rPr lang="zh-CN" altLang="en-US" b="1" dirty="0"/>
              <a:t>使用</a:t>
            </a:r>
            <a:r>
              <a:rPr lang="en-US" altLang="zh-CN" b="1" dirty="0"/>
              <a:t>Bucket Join</a:t>
            </a:r>
          </a:p>
          <a:p>
            <a:pPr marL="360363" lvl="1" indent="0">
              <a:buNone/>
            </a:pPr>
            <a:r>
              <a:rPr lang="zh-CN" altLang="en-US" dirty="0"/>
              <a:t>语法：</a:t>
            </a:r>
            <a:r>
              <a:rPr lang="en-US" altLang="zh-CN" dirty="0">
                <a:solidFill>
                  <a:srgbClr val="92D050"/>
                </a:solidFill>
              </a:rPr>
              <a:t>clustered by </a:t>
            </a:r>
            <a:r>
              <a:rPr lang="en-US" altLang="zh-CN" dirty="0" err="1">
                <a:solidFill>
                  <a:srgbClr val="92D050"/>
                </a:solidFill>
              </a:rPr>
              <a:t>colName</a:t>
            </a:r>
            <a:endParaRPr lang="en-US" altLang="zh-CN" dirty="0">
              <a:solidFill>
                <a:srgbClr val="92D050"/>
              </a:solidFill>
            </a:endParaRPr>
          </a:p>
          <a:p>
            <a:pPr marL="360363" lvl="1" indent="0">
              <a:buNone/>
            </a:pPr>
            <a:r>
              <a:rPr lang="zh-CN" altLang="en-US" dirty="0"/>
              <a:t>参数：</a:t>
            </a:r>
            <a:r>
              <a:rPr lang="en-US" altLang="zh-CN" b="1" dirty="0">
                <a:solidFill>
                  <a:srgbClr val="00008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set </a:t>
            </a:r>
            <a:r>
              <a:rPr lang="en-US" altLang="zh-CN" dirty="0" err="1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hive.optimize.bucketmapjoin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 = </a:t>
            </a:r>
            <a:r>
              <a:rPr lang="en-US" altLang="zh-CN" b="1" dirty="0">
                <a:solidFill>
                  <a:srgbClr val="00008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true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;</a:t>
            </a:r>
          </a:p>
          <a:p>
            <a:pPr marL="360363" lvl="1" indent="0">
              <a:buNone/>
            </a:pPr>
            <a:r>
              <a:rPr lang="zh-CN" altLang="en-US" dirty="0"/>
              <a:t>要求：分桶字段 </a:t>
            </a:r>
            <a:r>
              <a:rPr lang="en-US" altLang="zh-CN" dirty="0"/>
              <a:t>= Join</a:t>
            </a:r>
            <a:r>
              <a:rPr lang="zh-CN" altLang="en-US" dirty="0"/>
              <a:t>字段 ，桶的个数相等或者成倍数</a:t>
            </a:r>
            <a:endParaRPr lang="en-US" altLang="zh-CN" dirty="0"/>
          </a:p>
          <a:p>
            <a:pPr marL="720725" lvl="2" indent="0">
              <a:buNone/>
            </a:pPr>
            <a:endParaRPr lang="zh-CN" altLang="en-US" dirty="0"/>
          </a:p>
          <a:p>
            <a:pPr lvl="1"/>
            <a:endParaRPr lang="en-US" altLang="zh-CN" dirty="0"/>
          </a:p>
          <a:p>
            <a:pPr lvl="1"/>
            <a:endParaRPr lang="zh-CN" altLang="zh-CN" dirty="0"/>
          </a:p>
          <a:p>
            <a:pPr lvl="0"/>
            <a:endParaRPr lang="zh-CN" altLang="zh-CN" dirty="0"/>
          </a:p>
          <a:p>
            <a:pPr marL="342900" lvl="0" indent="-342900">
              <a:spcBef>
                <a:spcPts val="360"/>
              </a:spcBef>
              <a:spcAft>
                <a:spcPts val="360"/>
              </a:spcAft>
              <a:buFont typeface="Wingdings" panose="05000000000000000000" pitchFamily="2" charset="2"/>
              <a:buChar char=""/>
            </a:pPr>
            <a:endParaRPr lang="zh-CN" altLang="zh-CN" dirty="0"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  <a:p>
            <a:pPr marL="360363" lvl="1" indent="0">
              <a:buNone/>
            </a:pPr>
            <a:endParaRPr lang="zh-CN" altLang="en-US" dirty="0"/>
          </a:p>
          <a:p>
            <a:endParaRPr lang="en-US" altLang="zh-CN" b="1" dirty="0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 </a:t>
            </a:r>
            <a:r>
              <a:rPr lang="zh-CN" altLang="en-US" dirty="0"/>
              <a:t>通用性能优化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Join</a:t>
            </a:r>
            <a:r>
              <a:rPr lang="zh-CN" altLang="en-US" dirty="0"/>
              <a:t>优化</a:t>
            </a:r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1306472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710880" y="1559859"/>
            <a:ext cx="9813683" cy="5118847"/>
          </a:xfrm>
        </p:spPr>
        <p:txBody>
          <a:bodyPr/>
          <a:lstStyle/>
          <a:p>
            <a:pPr marL="0" indent="0">
              <a:buNone/>
            </a:pPr>
            <a:r>
              <a:rPr lang="zh-CN" altLang="en-US" b="1" dirty="0"/>
              <a:t>（</a:t>
            </a:r>
            <a:r>
              <a:rPr lang="en-US" altLang="zh-CN" b="1" dirty="0"/>
              <a:t>3</a:t>
            </a:r>
            <a:r>
              <a:rPr lang="zh-CN" altLang="en-US" b="1" dirty="0"/>
              <a:t>）</a:t>
            </a:r>
            <a:r>
              <a:rPr lang="en-US" altLang="zh-CN" b="1" dirty="0"/>
              <a:t>Bucket Join</a:t>
            </a:r>
          </a:p>
          <a:p>
            <a:r>
              <a:rPr lang="zh-CN" altLang="en-US" b="1" dirty="0"/>
              <a:t>使用</a:t>
            </a:r>
            <a:r>
              <a:rPr lang="en-US" altLang="zh-CN" b="1" dirty="0"/>
              <a:t>Sort Merge Bucket Join</a:t>
            </a:r>
            <a:r>
              <a:rPr lang="zh-CN" altLang="en-US" b="1" dirty="0"/>
              <a:t>（</a:t>
            </a:r>
            <a:r>
              <a:rPr lang="en-US" altLang="zh-CN" b="1" dirty="0"/>
              <a:t>SMB</a:t>
            </a:r>
            <a:r>
              <a:rPr lang="zh-CN" altLang="en-US" b="1" dirty="0"/>
              <a:t>）</a:t>
            </a:r>
            <a:endParaRPr lang="en-US" altLang="zh-CN" b="1" dirty="0"/>
          </a:p>
          <a:p>
            <a:pPr marL="360363" lvl="1" indent="0">
              <a:buNone/>
            </a:pPr>
            <a:r>
              <a:rPr lang="zh-CN" altLang="en-US" dirty="0"/>
              <a:t>基于有序的数据</a:t>
            </a:r>
            <a:r>
              <a:rPr lang="en-US" altLang="zh-CN" dirty="0"/>
              <a:t>Join</a:t>
            </a:r>
          </a:p>
          <a:p>
            <a:pPr marL="360363" lvl="1" indent="0">
              <a:buNone/>
            </a:pPr>
            <a:r>
              <a:rPr lang="zh-CN" altLang="en-US" dirty="0"/>
              <a:t>语法：</a:t>
            </a:r>
            <a:r>
              <a:rPr lang="en-US" altLang="zh-CN" dirty="0">
                <a:solidFill>
                  <a:srgbClr val="92D050"/>
                </a:solidFill>
              </a:rPr>
              <a:t>clustered by </a:t>
            </a:r>
            <a:r>
              <a:rPr lang="en-US" altLang="zh-CN" dirty="0" err="1">
                <a:solidFill>
                  <a:srgbClr val="92D050"/>
                </a:solidFill>
              </a:rPr>
              <a:t>colName</a:t>
            </a:r>
            <a:r>
              <a:rPr lang="en-US" altLang="zh-CN" dirty="0">
                <a:solidFill>
                  <a:srgbClr val="92D050"/>
                </a:solidFill>
              </a:rPr>
              <a:t> sorted by (</a:t>
            </a:r>
            <a:r>
              <a:rPr lang="en-US" altLang="zh-CN" dirty="0" err="1">
                <a:solidFill>
                  <a:srgbClr val="92D050"/>
                </a:solidFill>
              </a:rPr>
              <a:t>colName</a:t>
            </a:r>
            <a:r>
              <a:rPr lang="en-US" altLang="zh-CN" dirty="0">
                <a:solidFill>
                  <a:srgbClr val="92D050"/>
                </a:solidFill>
              </a:rPr>
              <a:t>)</a:t>
            </a:r>
          </a:p>
          <a:p>
            <a:pPr marL="360363" lvl="1" indent="0">
              <a:buNone/>
            </a:pPr>
            <a:r>
              <a:rPr lang="zh-CN" altLang="en-US" dirty="0"/>
              <a:t>参数</a:t>
            </a:r>
            <a:endParaRPr lang="en-US" altLang="zh-CN" dirty="0"/>
          </a:p>
          <a:p>
            <a:pPr marL="720725" lvl="2" indent="0">
              <a:buNone/>
            </a:pPr>
            <a:r>
              <a:rPr lang="en-US" altLang="zh-CN" b="1" dirty="0">
                <a:solidFill>
                  <a:srgbClr val="00008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set </a:t>
            </a:r>
            <a:r>
              <a:rPr lang="en-US" altLang="zh-CN" dirty="0" err="1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hive.optimize.bucketmapjoin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 = </a:t>
            </a:r>
            <a:r>
              <a:rPr lang="en-US" altLang="zh-CN" b="1" dirty="0">
                <a:solidFill>
                  <a:srgbClr val="00008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true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;</a:t>
            </a:r>
            <a:b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</a:br>
            <a:r>
              <a:rPr lang="en-US" altLang="zh-CN" b="1" dirty="0">
                <a:solidFill>
                  <a:srgbClr val="00008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set </a:t>
            </a:r>
            <a:r>
              <a:rPr lang="en-US" altLang="zh-CN" dirty="0" err="1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hive.auto.convert.sortmerge.join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=</a:t>
            </a:r>
            <a:r>
              <a:rPr lang="en-US" altLang="zh-CN" b="1" dirty="0">
                <a:solidFill>
                  <a:srgbClr val="00008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true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;</a:t>
            </a:r>
            <a:b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</a:br>
            <a:r>
              <a:rPr lang="en-US" altLang="zh-CN" b="1" dirty="0">
                <a:solidFill>
                  <a:srgbClr val="00008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set </a:t>
            </a:r>
            <a:r>
              <a:rPr lang="en-US" altLang="zh-CN" dirty="0" err="1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hive.optimize.bucketmapjoin.sortedmerge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 = </a:t>
            </a:r>
            <a:r>
              <a:rPr lang="en-US" altLang="zh-CN" b="1" dirty="0">
                <a:solidFill>
                  <a:srgbClr val="00008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true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;</a:t>
            </a:r>
            <a:b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</a:br>
            <a:r>
              <a:rPr lang="en-US" altLang="zh-CN" b="1" dirty="0">
                <a:solidFill>
                  <a:srgbClr val="00008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set </a:t>
            </a:r>
            <a:r>
              <a:rPr lang="en-US" altLang="zh-CN" dirty="0" err="1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hive.auto.convert.sortmerge.join.noconditionaltask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=</a:t>
            </a:r>
            <a:r>
              <a:rPr lang="en-US" altLang="zh-CN" b="1" dirty="0">
                <a:solidFill>
                  <a:srgbClr val="00008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true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;</a:t>
            </a:r>
          </a:p>
          <a:p>
            <a:pPr marL="360363" lvl="1" indent="0">
              <a:buNone/>
            </a:pPr>
            <a:r>
              <a:rPr lang="zh-CN" altLang="en-US" dirty="0"/>
              <a:t>要求：分桶字段 </a:t>
            </a:r>
            <a:r>
              <a:rPr lang="en-US" altLang="zh-CN" dirty="0"/>
              <a:t>= Join</a:t>
            </a:r>
            <a:r>
              <a:rPr lang="zh-CN" altLang="en-US" dirty="0"/>
              <a:t>字段 </a:t>
            </a:r>
            <a:r>
              <a:rPr lang="en-US" altLang="zh-CN" dirty="0"/>
              <a:t>= </a:t>
            </a:r>
            <a:r>
              <a:rPr lang="zh-CN" altLang="en-US" dirty="0"/>
              <a:t>排序字段 ，桶的个数相等或者成倍数</a:t>
            </a:r>
            <a:endParaRPr lang="zh-CN" altLang="zh-CN" dirty="0"/>
          </a:p>
          <a:p>
            <a:pPr lvl="0"/>
            <a:endParaRPr lang="zh-CN" altLang="zh-CN" dirty="0"/>
          </a:p>
          <a:p>
            <a:pPr marL="342900" lvl="0" indent="-342900">
              <a:spcBef>
                <a:spcPts val="360"/>
              </a:spcBef>
              <a:spcAft>
                <a:spcPts val="360"/>
              </a:spcAft>
              <a:buFont typeface="Wingdings" panose="05000000000000000000" pitchFamily="2" charset="2"/>
              <a:buChar char=""/>
            </a:pPr>
            <a:endParaRPr lang="zh-CN" altLang="zh-CN" dirty="0"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  <a:p>
            <a:pPr marL="360363" lvl="1" indent="0">
              <a:buNone/>
            </a:pPr>
            <a:endParaRPr lang="zh-CN" altLang="en-US" dirty="0"/>
          </a:p>
          <a:p>
            <a:endParaRPr lang="en-US" altLang="zh-CN" b="1" dirty="0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 </a:t>
            </a:r>
            <a:r>
              <a:rPr lang="zh-CN" altLang="en-US" dirty="0"/>
              <a:t>通用性能优化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Join</a:t>
            </a:r>
            <a:r>
              <a:rPr lang="zh-CN" altLang="en-US" dirty="0"/>
              <a:t>优化</a:t>
            </a:r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6825910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Fetch</a:t>
            </a:r>
            <a:r>
              <a:rPr lang="zh-CN" altLang="en-US" dirty="0"/>
              <a:t>抓取机制</a:t>
            </a:r>
            <a:endParaRPr lang="en-US" altLang="zh-CN" dirty="0"/>
          </a:p>
          <a:p>
            <a:r>
              <a:rPr lang="en-US" altLang="zh-CN" dirty="0"/>
              <a:t>MapReduce</a:t>
            </a:r>
            <a:r>
              <a:rPr lang="zh-CN" altLang="en-US" dirty="0"/>
              <a:t>本地模式</a:t>
            </a:r>
            <a:endParaRPr lang="en-US" altLang="zh-CN" dirty="0"/>
          </a:p>
          <a:p>
            <a:r>
              <a:rPr lang="en-US" altLang="zh-CN" dirty="0"/>
              <a:t>join</a:t>
            </a:r>
            <a:r>
              <a:rPr lang="zh-CN" altLang="en-US" dirty="0"/>
              <a:t>查询优化</a:t>
            </a:r>
            <a:endParaRPr lang="en-US" altLang="zh-CN" dirty="0"/>
          </a:p>
          <a:p>
            <a:r>
              <a:rPr lang="zh-CN" altLang="en-US" dirty="0">
                <a:solidFill>
                  <a:srgbClr val="C00000"/>
                </a:solidFill>
              </a:rPr>
              <a:t>数据倾斜优化</a:t>
            </a:r>
            <a:endParaRPr lang="en-US" altLang="zh-CN" dirty="0">
              <a:solidFill>
                <a:srgbClr val="C00000"/>
              </a:solidFill>
            </a:endParaRPr>
          </a:p>
          <a:p>
            <a:r>
              <a:rPr lang="en-US" altLang="zh-CN" dirty="0"/>
              <a:t>MapReduce Task</a:t>
            </a:r>
            <a:r>
              <a:rPr lang="zh-CN" altLang="en-US" dirty="0"/>
              <a:t>并行度调整</a:t>
            </a:r>
            <a:endParaRPr lang="en-US" altLang="zh-CN" dirty="0"/>
          </a:p>
          <a:p>
            <a:r>
              <a:rPr lang="zh-CN" altLang="en-US" dirty="0"/>
              <a:t>执行计划</a:t>
            </a:r>
            <a:r>
              <a:rPr lang="en-US" altLang="zh-CN" dirty="0"/>
              <a:t>explain</a:t>
            </a:r>
          </a:p>
          <a:p>
            <a:r>
              <a:rPr lang="zh-CN" altLang="en-US" dirty="0"/>
              <a:t>其他优化措施</a:t>
            </a:r>
          </a:p>
        </p:txBody>
      </p:sp>
    </p:spTree>
    <p:extLst>
      <p:ext uri="{BB962C8B-B14F-4D97-AF65-F5344CB8AC3E}">
        <p14:creationId xmlns:p14="http://schemas.microsoft.com/office/powerpoint/2010/main" val="3056665650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710881" y="1646133"/>
            <a:ext cx="9939189" cy="4219575"/>
          </a:xfrm>
        </p:spPr>
        <p:txBody>
          <a:bodyPr/>
          <a:lstStyle/>
          <a:p>
            <a:r>
              <a:rPr lang="zh-CN" altLang="zh-CN" dirty="0"/>
              <a:t>分布式计算中最常见的，最容易遇到的问题就是数据倾斜</a:t>
            </a:r>
            <a:r>
              <a:rPr lang="zh-CN" altLang="en-US" dirty="0"/>
              <a:t>；</a:t>
            </a:r>
            <a:endParaRPr lang="en-US" altLang="zh-CN" dirty="0"/>
          </a:p>
          <a:p>
            <a:r>
              <a:rPr lang="zh-CN" altLang="zh-CN" dirty="0"/>
              <a:t>数据倾斜的现象是，当提交运行一个程序时，这个程序的</a:t>
            </a:r>
            <a:r>
              <a:rPr lang="zh-CN" altLang="zh-CN" dirty="0">
                <a:solidFill>
                  <a:srgbClr val="FF0000"/>
                </a:solidFill>
              </a:rPr>
              <a:t>大多数的</a:t>
            </a:r>
            <a:r>
              <a:rPr lang="en-US" altLang="zh-CN" dirty="0">
                <a:solidFill>
                  <a:srgbClr val="FF0000"/>
                </a:solidFill>
              </a:rPr>
              <a:t>Task</a:t>
            </a:r>
            <a:r>
              <a:rPr lang="zh-CN" altLang="zh-CN" dirty="0">
                <a:solidFill>
                  <a:srgbClr val="FF0000"/>
                </a:solidFill>
              </a:rPr>
              <a:t>都已经运行结束了</a:t>
            </a:r>
            <a:r>
              <a:rPr lang="zh-CN" altLang="zh-CN" dirty="0"/>
              <a:t>，只有</a:t>
            </a:r>
            <a:r>
              <a:rPr lang="zh-CN" altLang="zh-CN" dirty="0">
                <a:solidFill>
                  <a:srgbClr val="FF0000"/>
                </a:solidFill>
              </a:rPr>
              <a:t>某一个</a:t>
            </a:r>
            <a:r>
              <a:rPr lang="en-US" altLang="zh-CN" dirty="0">
                <a:solidFill>
                  <a:srgbClr val="FF0000"/>
                </a:solidFill>
              </a:rPr>
              <a:t>Task</a:t>
            </a:r>
            <a:r>
              <a:rPr lang="zh-CN" altLang="zh-CN" dirty="0">
                <a:solidFill>
                  <a:srgbClr val="FF0000"/>
                </a:solidFill>
              </a:rPr>
              <a:t>一直在运行</a:t>
            </a:r>
            <a:r>
              <a:rPr lang="zh-CN" altLang="zh-CN" dirty="0"/>
              <a:t>，迟迟不能结束，导致整体的</a:t>
            </a:r>
            <a:r>
              <a:rPr lang="zh-CN" altLang="zh-CN" dirty="0">
                <a:solidFill>
                  <a:srgbClr val="FF0000"/>
                </a:solidFill>
              </a:rPr>
              <a:t>进度卡在</a:t>
            </a:r>
            <a:r>
              <a:rPr lang="en-US" altLang="zh-CN" dirty="0">
                <a:solidFill>
                  <a:srgbClr val="FF0000"/>
                </a:solidFill>
              </a:rPr>
              <a:t>99%</a:t>
            </a:r>
            <a:r>
              <a:rPr lang="zh-CN" altLang="zh-CN" dirty="0">
                <a:solidFill>
                  <a:srgbClr val="FF0000"/>
                </a:solidFill>
              </a:rPr>
              <a:t>或者</a:t>
            </a:r>
            <a:r>
              <a:rPr lang="en-US" altLang="zh-CN" dirty="0">
                <a:solidFill>
                  <a:srgbClr val="FF0000"/>
                </a:solidFill>
              </a:rPr>
              <a:t>100%</a:t>
            </a:r>
            <a:r>
              <a:rPr lang="zh-CN" altLang="zh-CN" dirty="0"/>
              <a:t>，这时候就可以判定程序出现了数据倾斜的问题。</a:t>
            </a:r>
            <a:endParaRPr lang="en-US" altLang="zh-CN" dirty="0"/>
          </a:p>
          <a:p>
            <a:r>
              <a:rPr lang="zh-CN" altLang="en-US" dirty="0"/>
              <a:t>数据倾斜的原因：数据分配不均衡</a:t>
            </a:r>
            <a:endParaRPr lang="zh-CN" altLang="zh-CN" dirty="0"/>
          </a:p>
          <a:p>
            <a:pPr lvl="1"/>
            <a:endParaRPr lang="en-US" altLang="zh-CN" dirty="0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 </a:t>
            </a:r>
            <a:r>
              <a:rPr lang="zh-CN" altLang="en-US" dirty="0"/>
              <a:t>通用性能优化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数据倾斜</a:t>
            </a:r>
            <a:endParaRPr lang="en-US" altLang="zh-CN" dirty="0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pic>
        <p:nvPicPr>
          <p:cNvPr id="9" name="图片 8"/>
          <p:cNvPicPr/>
          <p:nvPr/>
        </p:nvPicPr>
        <p:blipFill>
          <a:blip r:embed="rId2"/>
          <a:stretch>
            <a:fillRect/>
          </a:stretch>
        </p:blipFill>
        <p:spPr>
          <a:xfrm>
            <a:off x="3616119" y="3128608"/>
            <a:ext cx="5617528" cy="3370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972904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710881" y="1646133"/>
            <a:ext cx="9939189" cy="4219575"/>
          </a:xfrm>
        </p:spPr>
        <p:txBody>
          <a:bodyPr/>
          <a:lstStyle/>
          <a:p>
            <a:r>
              <a:rPr lang="zh-CN" altLang="zh-CN" dirty="0"/>
              <a:t>当程序中出现</a:t>
            </a:r>
            <a:r>
              <a:rPr lang="en-US" altLang="zh-CN" dirty="0"/>
              <a:t>group by</a:t>
            </a:r>
            <a:r>
              <a:rPr lang="zh-CN" altLang="zh-CN" dirty="0"/>
              <a:t>或者</a:t>
            </a:r>
            <a:r>
              <a:rPr lang="en-US" altLang="zh-CN" dirty="0"/>
              <a:t>count</a:t>
            </a:r>
            <a:r>
              <a:rPr lang="zh-CN" altLang="zh-CN" dirty="0"/>
              <a:t>（</a:t>
            </a:r>
            <a:r>
              <a:rPr lang="en-US" altLang="zh-CN" dirty="0"/>
              <a:t>distinct</a:t>
            </a:r>
            <a:r>
              <a:rPr lang="zh-CN" altLang="zh-CN" dirty="0"/>
              <a:t>）等分组聚合的场景时，如果数据本身是倾斜的</a:t>
            </a:r>
            <a:r>
              <a:rPr lang="zh-CN" altLang="en-US" dirty="0"/>
              <a:t>，</a:t>
            </a:r>
            <a:r>
              <a:rPr lang="zh-CN" altLang="zh-CN" dirty="0"/>
              <a:t>根据</a:t>
            </a:r>
            <a:r>
              <a:rPr lang="en-US" altLang="zh-CN" dirty="0"/>
              <a:t>MapReduce</a:t>
            </a:r>
            <a:r>
              <a:rPr lang="zh-CN" altLang="zh-CN" dirty="0"/>
              <a:t>的</a:t>
            </a:r>
            <a:r>
              <a:rPr lang="en-US" altLang="zh-CN" dirty="0"/>
              <a:t>Hash</a:t>
            </a:r>
            <a:r>
              <a:rPr lang="zh-CN" altLang="zh-CN" dirty="0"/>
              <a:t>分区规则，肯定会出现数据倾斜的现象。</a:t>
            </a:r>
            <a:endParaRPr lang="en-US" altLang="zh-CN" dirty="0"/>
          </a:p>
          <a:p>
            <a:r>
              <a:rPr lang="zh-CN" altLang="zh-CN" dirty="0"/>
              <a:t>根本原因是因为分区规则导致的，所以可以通过以下几种方案来解决</a:t>
            </a:r>
            <a:r>
              <a:rPr lang="en-US" altLang="zh-CN" dirty="0"/>
              <a:t>group by</a:t>
            </a:r>
            <a:r>
              <a:rPr lang="zh-CN" altLang="zh-CN" dirty="0"/>
              <a:t>导致的数据倾斜的问题。</a:t>
            </a:r>
            <a:endParaRPr lang="en-US" altLang="zh-CN" dirty="0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 </a:t>
            </a:r>
            <a:r>
              <a:rPr lang="zh-CN" altLang="en-US" dirty="0"/>
              <a:t>通用性能优化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数据倾斜</a:t>
            </a:r>
            <a:r>
              <a:rPr lang="en-US" altLang="zh-CN" dirty="0"/>
              <a:t>-Group by</a:t>
            </a:r>
            <a:r>
              <a:rPr lang="zh-CN" altLang="en-US" dirty="0"/>
              <a:t>、</a:t>
            </a:r>
            <a:r>
              <a:rPr lang="en-US" altLang="zh-CN" dirty="0"/>
              <a:t>Count(distinct)</a:t>
            </a:r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4550239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710881" y="1646133"/>
            <a:ext cx="9939189" cy="4219575"/>
          </a:xfrm>
        </p:spPr>
        <p:txBody>
          <a:bodyPr/>
          <a:lstStyle/>
          <a:p>
            <a:r>
              <a:rPr lang="zh-CN" altLang="zh-CN" b="1" dirty="0"/>
              <a:t>方案一：开启</a:t>
            </a:r>
            <a:r>
              <a:rPr lang="en-US" altLang="zh-CN" b="1" dirty="0"/>
              <a:t>Map</a:t>
            </a:r>
            <a:r>
              <a:rPr lang="zh-CN" altLang="zh-CN" b="1" dirty="0"/>
              <a:t>端聚合</a:t>
            </a:r>
            <a:endParaRPr lang="en-US" altLang="zh-CN" b="1" dirty="0"/>
          </a:p>
          <a:p>
            <a:pPr marL="360363" lvl="1" indent="0">
              <a:buNone/>
            </a:pPr>
            <a:r>
              <a:rPr lang="en-US" altLang="zh-CN" dirty="0" err="1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hive.map.aggr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=</a:t>
            </a:r>
            <a:r>
              <a:rPr lang="en-US" altLang="zh-CN" b="1" dirty="0">
                <a:solidFill>
                  <a:srgbClr val="00008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true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;</a:t>
            </a:r>
          </a:p>
          <a:p>
            <a:pPr marL="360363" lvl="1" indent="0">
              <a:buNone/>
            </a:pPr>
            <a:r>
              <a:rPr lang="zh-CN" altLang="zh-CN" dirty="0"/>
              <a:t>通过减少</a:t>
            </a:r>
            <a:r>
              <a:rPr lang="en-US" altLang="zh-CN" dirty="0"/>
              <a:t>shuffle</a:t>
            </a:r>
            <a:r>
              <a:rPr lang="zh-CN" altLang="en-US" dirty="0"/>
              <a:t>数据量和</a:t>
            </a:r>
            <a:r>
              <a:rPr lang="en-US" altLang="zh-CN" dirty="0"/>
              <a:t>Reducer</a:t>
            </a:r>
            <a:r>
              <a:rPr lang="zh-CN" altLang="en-US" dirty="0"/>
              <a:t>阶段的执行时间</a:t>
            </a:r>
            <a:r>
              <a:rPr lang="zh-CN" altLang="zh-CN" dirty="0"/>
              <a:t>，避免每个</a:t>
            </a:r>
            <a:r>
              <a:rPr lang="en-US" altLang="zh-CN" dirty="0"/>
              <a:t>Task</a:t>
            </a:r>
            <a:r>
              <a:rPr lang="zh-CN" altLang="zh-CN" dirty="0"/>
              <a:t>数据差异过大导致数据倾斜</a:t>
            </a:r>
            <a:endParaRPr lang="en-US" altLang="zh-CN" dirty="0"/>
          </a:p>
          <a:p>
            <a:pPr marL="360363" lvl="1" indent="0">
              <a:buNone/>
            </a:pPr>
            <a:endParaRPr lang="en-US" altLang="zh-CN" b="1" dirty="0"/>
          </a:p>
          <a:p>
            <a:pPr lvl="0"/>
            <a:r>
              <a:rPr lang="zh-CN" altLang="zh-CN" b="1" dirty="0"/>
              <a:t>方案二：实现随机分区</a:t>
            </a:r>
            <a:endParaRPr lang="en-US" altLang="zh-CN" b="1" dirty="0"/>
          </a:p>
          <a:p>
            <a:pPr marL="360363" lvl="1" indent="0">
              <a:buNone/>
            </a:pPr>
            <a:r>
              <a:rPr lang="en-US" altLang="zh-CN" b="1" dirty="0">
                <a:solidFill>
                  <a:srgbClr val="00008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select </a:t>
            </a:r>
            <a:r>
              <a:rPr lang="en-US" altLang="zh-CN" i="1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* </a:t>
            </a:r>
            <a:r>
              <a:rPr lang="en-US" altLang="zh-CN" b="1" dirty="0">
                <a:solidFill>
                  <a:srgbClr val="00008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from table 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distribute </a:t>
            </a:r>
            <a:r>
              <a:rPr lang="en-US" altLang="zh-CN" b="1" dirty="0">
                <a:solidFill>
                  <a:srgbClr val="00008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by 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rand();</a:t>
            </a:r>
          </a:p>
          <a:p>
            <a:pPr marL="360363" lvl="1" indent="0">
              <a:buNone/>
            </a:pPr>
            <a:r>
              <a:rPr lang="en-US" altLang="zh-CN" dirty="0"/>
              <a:t>distribute by</a:t>
            </a:r>
            <a:r>
              <a:rPr lang="zh-CN" altLang="en-US" dirty="0"/>
              <a:t>用于指定底层按照哪个字段作为</a:t>
            </a:r>
            <a:r>
              <a:rPr lang="en-US" altLang="zh-CN" dirty="0"/>
              <a:t>Key</a:t>
            </a:r>
            <a:r>
              <a:rPr lang="zh-CN" altLang="en-US" dirty="0"/>
              <a:t>实现分区、分组等</a:t>
            </a:r>
            <a:endParaRPr lang="en-US" altLang="zh-CN" dirty="0"/>
          </a:p>
          <a:p>
            <a:pPr marL="360363" lvl="1" indent="0">
              <a:buNone/>
            </a:pPr>
            <a:r>
              <a:rPr lang="zh-CN" altLang="en-US" dirty="0"/>
              <a:t>通过</a:t>
            </a:r>
            <a:r>
              <a:rPr lang="en-US" altLang="zh-CN" dirty="0"/>
              <a:t>rank</a:t>
            </a:r>
            <a:r>
              <a:rPr lang="zh-CN" altLang="en-US" dirty="0"/>
              <a:t>函数随机值实现随机分区，避免数据倾斜</a:t>
            </a:r>
          </a:p>
          <a:p>
            <a:pPr lvl="1"/>
            <a:endParaRPr lang="zh-CN" altLang="zh-CN" dirty="0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 </a:t>
            </a:r>
            <a:r>
              <a:rPr lang="zh-CN" altLang="en-US" dirty="0"/>
              <a:t>通用性能优化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数据倾斜</a:t>
            </a:r>
            <a:r>
              <a:rPr lang="en-US" altLang="zh-CN" dirty="0"/>
              <a:t>-Group by</a:t>
            </a:r>
            <a:r>
              <a:rPr lang="zh-CN" altLang="en-US" dirty="0"/>
              <a:t>、</a:t>
            </a:r>
            <a:r>
              <a:rPr lang="en-US" altLang="zh-CN" dirty="0"/>
              <a:t>Count(distinct)</a:t>
            </a:r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6845849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710881" y="1646133"/>
            <a:ext cx="10073912" cy="4219575"/>
          </a:xfrm>
        </p:spPr>
        <p:txBody>
          <a:bodyPr/>
          <a:lstStyle/>
          <a:p>
            <a:pPr lvl="0"/>
            <a:r>
              <a:rPr lang="zh-CN" altLang="zh-CN" b="1" dirty="0"/>
              <a:t>方案三：</a:t>
            </a:r>
            <a:r>
              <a:rPr lang="zh-CN" altLang="en-US" b="1" dirty="0"/>
              <a:t>数据倾斜时自动负载均衡</a:t>
            </a:r>
            <a:endParaRPr lang="en-US" altLang="zh-CN" b="1" dirty="0"/>
          </a:p>
          <a:p>
            <a:pPr marL="0" lvl="0" indent="0">
              <a:buNone/>
            </a:pPr>
            <a:r>
              <a:rPr lang="en-US" altLang="zh-CN" b="1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    </a:t>
            </a:r>
            <a:r>
              <a:rPr lang="en-US" altLang="zh-CN" dirty="0" err="1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hive.groupby.skewindata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=</a:t>
            </a:r>
            <a:r>
              <a:rPr lang="en-US" altLang="zh-CN" b="1" dirty="0">
                <a:solidFill>
                  <a:srgbClr val="00008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true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;</a:t>
            </a:r>
          </a:p>
          <a:p>
            <a:pPr marL="360363" lvl="1" indent="0">
              <a:buNone/>
            </a:pPr>
            <a:r>
              <a:rPr lang="zh-CN" altLang="en-US" dirty="0"/>
              <a:t>开启该参数以后，当前程序会自动通过两个</a:t>
            </a:r>
            <a:r>
              <a:rPr lang="en-US" altLang="zh-CN" dirty="0"/>
              <a:t>MapReduce</a:t>
            </a:r>
            <a:r>
              <a:rPr lang="zh-CN" altLang="en-US" dirty="0"/>
              <a:t>来运行</a:t>
            </a:r>
            <a:endParaRPr lang="en-US" altLang="zh-CN" dirty="0"/>
          </a:p>
          <a:p>
            <a:pPr marL="360363" lvl="1" indent="0">
              <a:buNone/>
            </a:pPr>
            <a:r>
              <a:rPr lang="zh-CN" altLang="en-US" dirty="0"/>
              <a:t>第一个</a:t>
            </a:r>
            <a:r>
              <a:rPr lang="en-US" altLang="zh-CN" dirty="0"/>
              <a:t>MapReduce</a:t>
            </a:r>
            <a:r>
              <a:rPr lang="zh-CN" altLang="en-US" dirty="0"/>
              <a:t>自动进行随机分布到</a:t>
            </a:r>
            <a:r>
              <a:rPr lang="en-US" altLang="zh-CN" dirty="0"/>
              <a:t>Reducer</a:t>
            </a:r>
            <a:r>
              <a:rPr lang="zh-CN" altLang="en-US" dirty="0"/>
              <a:t>中，每个</a:t>
            </a:r>
            <a:r>
              <a:rPr lang="en-US" altLang="zh-CN" dirty="0"/>
              <a:t>Reducer</a:t>
            </a:r>
            <a:r>
              <a:rPr lang="zh-CN" altLang="en-US" dirty="0"/>
              <a:t>做部分聚合操作，输出结果</a:t>
            </a:r>
          </a:p>
          <a:p>
            <a:pPr marL="360363" lvl="1" indent="0">
              <a:buNone/>
            </a:pPr>
            <a:r>
              <a:rPr lang="zh-CN" altLang="en-US" dirty="0"/>
              <a:t>第二个</a:t>
            </a:r>
            <a:r>
              <a:rPr lang="en-US" altLang="zh-CN" dirty="0"/>
              <a:t>MapReduce</a:t>
            </a:r>
            <a:r>
              <a:rPr lang="zh-CN" altLang="en-US" dirty="0"/>
              <a:t>将上一步聚合的结果再按照业务（</a:t>
            </a:r>
            <a:r>
              <a:rPr lang="en-US" altLang="zh-CN" dirty="0"/>
              <a:t>group by key</a:t>
            </a:r>
            <a:r>
              <a:rPr lang="zh-CN" altLang="en-US" dirty="0"/>
              <a:t>）进行处理，保证相同的分布到一起，最终聚合得到结果</a:t>
            </a:r>
          </a:p>
          <a:p>
            <a:pPr lvl="1"/>
            <a:endParaRPr lang="zh-CN" altLang="zh-CN" dirty="0"/>
          </a:p>
          <a:p>
            <a:pPr lvl="1"/>
            <a:endParaRPr lang="en-US" altLang="zh-CN" dirty="0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 </a:t>
            </a:r>
            <a:r>
              <a:rPr lang="zh-CN" altLang="en-US" dirty="0"/>
              <a:t>通用性能优化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数据倾斜</a:t>
            </a:r>
            <a:r>
              <a:rPr lang="en-US" altLang="zh-CN" dirty="0"/>
              <a:t>-Group by</a:t>
            </a:r>
            <a:r>
              <a:rPr lang="zh-CN" altLang="en-US" dirty="0"/>
              <a:t>、</a:t>
            </a:r>
            <a:r>
              <a:rPr lang="en-US" altLang="zh-CN" dirty="0"/>
              <a:t>Count(distinct)</a:t>
            </a:r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529239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710881" y="1646133"/>
            <a:ext cx="9939189" cy="4219575"/>
          </a:xfrm>
        </p:spPr>
        <p:txBody>
          <a:bodyPr/>
          <a:lstStyle/>
          <a:p>
            <a:r>
              <a:rPr lang="en-US" altLang="zh-CN" dirty="0"/>
              <a:t>Join</a:t>
            </a:r>
            <a:r>
              <a:rPr lang="zh-CN" altLang="en-US" dirty="0"/>
              <a:t>操作时，</a:t>
            </a:r>
            <a:r>
              <a:rPr lang="zh-CN" altLang="zh-CN" dirty="0"/>
              <a:t>如果两张表比较大，无法实现</a:t>
            </a:r>
            <a:r>
              <a:rPr lang="en-US" altLang="zh-CN" dirty="0"/>
              <a:t>Map Join</a:t>
            </a:r>
            <a:r>
              <a:rPr lang="zh-CN" altLang="zh-CN" dirty="0"/>
              <a:t>，只能走</a:t>
            </a:r>
            <a:r>
              <a:rPr lang="en-US" altLang="zh-CN" dirty="0">
                <a:solidFill>
                  <a:srgbClr val="FF0000"/>
                </a:solidFill>
              </a:rPr>
              <a:t>Reduce Join</a:t>
            </a:r>
            <a:r>
              <a:rPr lang="zh-CN" altLang="zh-CN" dirty="0">
                <a:solidFill>
                  <a:srgbClr val="FF0000"/>
                </a:solidFill>
              </a:rPr>
              <a:t>，那么当关联字段中某一种值过多的时候依旧会导致数据倾斜的问题</a:t>
            </a:r>
            <a:r>
              <a:rPr lang="zh-CN" altLang="en-US" dirty="0"/>
              <a:t>；</a:t>
            </a:r>
            <a:endParaRPr lang="en-US" altLang="zh-CN" dirty="0"/>
          </a:p>
          <a:p>
            <a:r>
              <a:rPr lang="zh-CN" altLang="zh-CN" dirty="0"/>
              <a:t>面对</a:t>
            </a:r>
            <a:r>
              <a:rPr lang="en-US" altLang="zh-CN" dirty="0"/>
              <a:t>Join</a:t>
            </a:r>
            <a:r>
              <a:rPr lang="zh-CN" altLang="zh-CN" dirty="0"/>
              <a:t>产生的数据倾斜，核心的思想是</a:t>
            </a:r>
            <a:r>
              <a:rPr lang="zh-CN" altLang="zh-CN" dirty="0">
                <a:solidFill>
                  <a:srgbClr val="FF0000"/>
                </a:solidFill>
              </a:rPr>
              <a:t>尽量避免</a:t>
            </a:r>
            <a:r>
              <a:rPr lang="en-US" altLang="zh-CN" dirty="0">
                <a:solidFill>
                  <a:srgbClr val="FF0000"/>
                </a:solidFill>
              </a:rPr>
              <a:t>Reduce Join</a:t>
            </a:r>
            <a:r>
              <a:rPr lang="zh-CN" altLang="zh-CN" dirty="0">
                <a:solidFill>
                  <a:srgbClr val="FF0000"/>
                </a:solidFill>
              </a:rPr>
              <a:t>的产生</a:t>
            </a:r>
            <a:r>
              <a:rPr lang="zh-CN" altLang="zh-CN" dirty="0"/>
              <a:t>，优先使用</a:t>
            </a:r>
            <a:r>
              <a:rPr lang="en-US" altLang="zh-CN" dirty="0"/>
              <a:t>Map Join</a:t>
            </a:r>
            <a:r>
              <a:rPr lang="zh-CN" altLang="zh-CN" dirty="0"/>
              <a:t>来实现</a:t>
            </a:r>
            <a:r>
              <a:rPr lang="zh-CN" altLang="en-US" dirty="0"/>
              <a:t>；</a:t>
            </a:r>
            <a:endParaRPr lang="en-US" altLang="zh-CN" dirty="0"/>
          </a:p>
          <a:p>
            <a:r>
              <a:rPr lang="zh-CN" altLang="zh-CN" dirty="0"/>
              <a:t>但往往很多的</a:t>
            </a:r>
            <a:r>
              <a:rPr lang="en-US" altLang="zh-CN" dirty="0"/>
              <a:t>Join</a:t>
            </a:r>
            <a:r>
              <a:rPr lang="zh-CN" altLang="zh-CN" dirty="0"/>
              <a:t>场景不满足</a:t>
            </a:r>
            <a:r>
              <a:rPr lang="en-US" altLang="zh-CN" dirty="0"/>
              <a:t>Map Join</a:t>
            </a:r>
            <a:r>
              <a:rPr lang="zh-CN" altLang="zh-CN" dirty="0"/>
              <a:t>的需求，那么可以以下几种方案来解决</a:t>
            </a:r>
            <a:r>
              <a:rPr lang="en-US" altLang="zh-CN" dirty="0"/>
              <a:t>Join</a:t>
            </a:r>
            <a:r>
              <a:rPr lang="zh-CN" altLang="zh-CN" dirty="0"/>
              <a:t>产生的数据倾斜问题：</a:t>
            </a:r>
            <a:endParaRPr lang="zh-CN" altLang="en-US" dirty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lvl="1"/>
            <a:endParaRPr lang="zh-CN" altLang="zh-CN" dirty="0"/>
          </a:p>
          <a:p>
            <a:pPr lvl="1"/>
            <a:endParaRPr lang="en-US" altLang="zh-CN" dirty="0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 </a:t>
            </a:r>
            <a:r>
              <a:rPr lang="zh-CN" altLang="en-US" dirty="0"/>
              <a:t>通用性能优化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数据倾斜</a:t>
            </a:r>
            <a:r>
              <a:rPr lang="en-US" altLang="zh-CN" dirty="0"/>
              <a:t>-Join</a:t>
            </a:r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17457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zh-CN" altLang="en-US" dirty="0"/>
              <a:t>在</a:t>
            </a:r>
            <a:r>
              <a:rPr lang="en-US" altLang="zh-CN" dirty="0"/>
              <a:t>select</a:t>
            </a:r>
            <a:r>
              <a:rPr lang="zh-CN" altLang="en-US" dirty="0"/>
              <a:t>条件中，如果只有</a:t>
            </a:r>
            <a:r>
              <a:rPr lang="en-US" altLang="zh-CN" dirty="0"/>
              <a:t>explode</a:t>
            </a:r>
            <a:r>
              <a:rPr lang="zh-CN" altLang="en-US" dirty="0"/>
              <a:t>函数表达式，程序执行是没有任何问题的；</a:t>
            </a:r>
          </a:p>
          <a:p>
            <a:pPr>
              <a:buFont typeface="+mj-lt"/>
              <a:buAutoNum type="arabicPeriod"/>
            </a:pPr>
            <a:r>
              <a:rPr lang="zh-CN" altLang="en-US" dirty="0"/>
              <a:t>但是如果在</a:t>
            </a:r>
            <a:r>
              <a:rPr lang="en-US" altLang="zh-CN" dirty="0"/>
              <a:t>select</a:t>
            </a:r>
            <a:r>
              <a:rPr lang="zh-CN" altLang="en-US" dirty="0"/>
              <a:t>条件中，包含</a:t>
            </a:r>
            <a:r>
              <a:rPr lang="en-US" altLang="zh-CN" dirty="0"/>
              <a:t>explode</a:t>
            </a:r>
            <a:r>
              <a:rPr lang="zh-CN" altLang="en-US" dirty="0"/>
              <a:t>和其他字段，就会报错；</a:t>
            </a:r>
          </a:p>
          <a:p>
            <a:pPr>
              <a:buFont typeface="+mj-lt"/>
              <a:buAutoNum type="arabicPeriod"/>
            </a:pPr>
            <a:r>
              <a:rPr lang="zh-CN" altLang="en-US" dirty="0"/>
              <a:t>如何理解这个错误？为什么在</a:t>
            </a:r>
            <a:r>
              <a:rPr lang="en-US" altLang="zh-CN" dirty="0"/>
              <a:t>select</a:t>
            </a:r>
            <a:r>
              <a:rPr lang="zh-CN" altLang="en-US" dirty="0"/>
              <a:t>的时候，</a:t>
            </a:r>
            <a:r>
              <a:rPr lang="en-US" altLang="zh-CN" dirty="0"/>
              <a:t>explode</a:t>
            </a:r>
            <a:r>
              <a:rPr lang="zh-CN" altLang="en-US" dirty="0"/>
              <a:t>的旁边不支持其他字段的同时出现？</a:t>
            </a: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 UDTF</a:t>
            </a:r>
            <a:r>
              <a:rPr lang="zh-CN" altLang="en-US" dirty="0"/>
              <a:t>之</a:t>
            </a:r>
            <a:r>
              <a:rPr lang="en-US" altLang="zh-CN" dirty="0"/>
              <a:t>explode</a:t>
            </a:r>
            <a:r>
              <a:rPr lang="zh-CN" altLang="en-US" dirty="0"/>
              <a:t>函数</a:t>
            </a: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执行错误</a:t>
            </a:r>
          </a:p>
        </p:txBody>
      </p:sp>
      <p:sp>
        <p:nvSpPr>
          <p:cNvPr id="4" name="矩形 3"/>
          <p:cNvSpPr/>
          <p:nvPr/>
        </p:nvSpPr>
        <p:spPr>
          <a:xfrm>
            <a:off x="1073198" y="2940175"/>
            <a:ext cx="774349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UDTF's are not supported outside the SELECT clause, nor nested in expressions</a:t>
            </a:r>
          </a:p>
        </p:txBody>
      </p:sp>
      <p:pic>
        <p:nvPicPr>
          <p:cNvPr id="6" name="图片 5"/>
          <p:cNvPicPr/>
          <p:nvPr/>
        </p:nvPicPr>
        <p:blipFill>
          <a:blip r:embed="rId2"/>
          <a:stretch>
            <a:fillRect/>
          </a:stretch>
        </p:blipFill>
        <p:spPr>
          <a:xfrm>
            <a:off x="3237704" y="3680040"/>
            <a:ext cx="5695950" cy="275717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729491774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710881" y="1646133"/>
            <a:ext cx="9939189" cy="4219575"/>
          </a:xfrm>
        </p:spPr>
        <p:txBody>
          <a:bodyPr/>
          <a:lstStyle/>
          <a:p>
            <a:pPr lvl="0"/>
            <a:r>
              <a:rPr lang="zh-CN" altLang="zh-CN" b="1" dirty="0"/>
              <a:t>方案</a:t>
            </a:r>
            <a:r>
              <a:rPr lang="zh-CN" altLang="en-US" b="1" dirty="0"/>
              <a:t>一</a:t>
            </a:r>
            <a:r>
              <a:rPr lang="zh-CN" altLang="zh-CN" b="1" dirty="0"/>
              <a:t>：提前过滤，将大数据变成小数据，实现</a:t>
            </a:r>
            <a:r>
              <a:rPr lang="en-US" altLang="zh-CN" b="1" dirty="0"/>
              <a:t>Map Join</a:t>
            </a:r>
          </a:p>
          <a:p>
            <a:pPr lvl="1"/>
            <a:endParaRPr lang="zh-CN" altLang="en-US" dirty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lvl="1"/>
            <a:endParaRPr lang="zh-CN" altLang="zh-CN" dirty="0"/>
          </a:p>
          <a:p>
            <a:pPr lvl="1"/>
            <a:endParaRPr lang="en-US" altLang="zh-CN" dirty="0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 </a:t>
            </a:r>
            <a:r>
              <a:rPr lang="zh-CN" altLang="en-US" dirty="0"/>
              <a:t>通用性能优化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数据倾斜</a:t>
            </a:r>
            <a:r>
              <a:rPr lang="en-US" altLang="zh-CN" dirty="0"/>
              <a:t>-Join</a:t>
            </a:r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6" name="TextBox 3">
            <a:extLst>
              <a:ext uri="{FF2B5EF4-FFF2-40B4-BE49-F238E27FC236}">
                <a16:creationId xmlns:a16="http://schemas.microsoft.com/office/drawing/2014/main" id="{0C998B78-AB18-3C47-A1C7-25AE9A3A40B0}"/>
              </a:ext>
            </a:extLst>
          </p:cNvPr>
          <p:cNvSpPr txBox="1"/>
          <p:nvPr/>
        </p:nvSpPr>
        <p:spPr>
          <a:xfrm>
            <a:off x="2890130" y="2767734"/>
            <a:ext cx="6195985" cy="646331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select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a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.id,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a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.value1,b.value2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from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table1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a</a:t>
            </a:r>
            <a:b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join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(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select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b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.*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from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table2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b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where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b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.ds&gt;=</a:t>
            </a: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'20181201'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and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b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.ds&lt;</a:t>
            </a: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'20190101'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)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c</a:t>
            </a:r>
            <a:b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on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(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a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.id=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c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.id)</a:t>
            </a:r>
            <a:endParaRPr lang="zh-CN" altLang="zh-CN" sz="16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6900585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710881" y="1646133"/>
            <a:ext cx="9939189" cy="4219575"/>
          </a:xfrm>
        </p:spPr>
        <p:txBody>
          <a:bodyPr/>
          <a:lstStyle/>
          <a:p>
            <a:pPr lvl="0"/>
            <a:r>
              <a:rPr lang="zh-CN" altLang="zh-CN" b="1" dirty="0"/>
              <a:t>方案</a:t>
            </a:r>
            <a:r>
              <a:rPr lang="zh-CN" altLang="en-US" b="1" dirty="0"/>
              <a:t>二</a:t>
            </a:r>
            <a:r>
              <a:rPr lang="zh-CN" altLang="zh-CN" b="1" dirty="0"/>
              <a:t>：</a:t>
            </a:r>
            <a:r>
              <a:rPr lang="zh-CN" altLang="en-US" b="1" dirty="0"/>
              <a:t>使用</a:t>
            </a:r>
            <a:r>
              <a:rPr lang="en-US" altLang="zh-CN" b="1" dirty="0"/>
              <a:t>Bucket Join</a:t>
            </a:r>
          </a:p>
          <a:p>
            <a:pPr marL="360363" lvl="1" indent="0">
              <a:buNone/>
            </a:pPr>
            <a:r>
              <a:rPr lang="zh-CN" altLang="zh-CN" dirty="0"/>
              <a:t>如果使用方案一</a:t>
            </a:r>
            <a:r>
              <a:rPr lang="zh-CN" altLang="en-US" dirty="0"/>
              <a:t>，</a:t>
            </a:r>
            <a:r>
              <a:rPr lang="zh-CN" altLang="zh-CN" dirty="0"/>
              <a:t>过滤后的数据依旧是一张大表，那么最后的</a:t>
            </a:r>
            <a:r>
              <a:rPr lang="en-US" altLang="zh-CN" dirty="0"/>
              <a:t>Join</a:t>
            </a:r>
            <a:r>
              <a:rPr lang="zh-CN" altLang="zh-CN" dirty="0"/>
              <a:t>依旧是一个</a:t>
            </a:r>
            <a:r>
              <a:rPr lang="en-US" altLang="zh-CN" dirty="0"/>
              <a:t>Reduce Join</a:t>
            </a:r>
            <a:endParaRPr lang="zh-CN" altLang="zh-CN" dirty="0"/>
          </a:p>
          <a:p>
            <a:pPr marL="360363" lvl="1" indent="0">
              <a:buNone/>
            </a:pPr>
            <a:r>
              <a:rPr lang="zh-CN" altLang="zh-CN" dirty="0"/>
              <a:t>这种场景下，可以将两张表的数据构建为桶表，实现</a:t>
            </a:r>
            <a:r>
              <a:rPr lang="en-US" altLang="zh-CN" dirty="0"/>
              <a:t>Bucket Map Join</a:t>
            </a:r>
            <a:r>
              <a:rPr lang="zh-CN" altLang="zh-CN" dirty="0"/>
              <a:t>，避免数据倾斜</a:t>
            </a:r>
            <a:endParaRPr lang="en-US" altLang="zh-CN" dirty="0"/>
          </a:p>
          <a:p>
            <a:pPr marL="360363" lvl="1" indent="0">
              <a:buNone/>
            </a:pPr>
            <a:endParaRPr lang="en-US" altLang="zh-CN" dirty="0"/>
          </a:p>
          <a:p>
            <a:pPr lvl="0"/>
            <a:r>
              <a:rPr lang="zh-CN" altLang="zh-CN" b="1" dirty="0"/>
              <a:t>方案</a:t>
            </a:r>
            <a:r>
              <a:rPr lang="zh-CN" altLang="en-US" b="1" dirty="0"/>
              <a:t>三</a:t>
            </a:r>
            <a:r>
              <a:rPr lang="zh-CN" altLang="zh-CN" b="1" dirty="0"/>
              <a:t>：使用</a:t>
            </a:r>
            <a:r>
              <a:rPr lang="en-US" altLang="zh-CN" b="1" dirty="0"/>
              <a:t>Skew Join</a:t>
            </a:r>
          </a:p>
          <a:p>
            <a:pPr marL="360363" lvl="1" indent="0">
              <a:buNone/>
            </a:pPr>
            <a:r>
              <a:rPr lang="en-US" altLang="zh-CN" dirty="0"/>
              <a:t>Skew Join</a:t>
            </a:r>
            <a:r>
              <a:rPr lang="zh-CN" altLang="en-US" dirty="0"/>
              <a:t>是</a:t>
            </a:r>
            <a:r>
              <a:rPr lang="en-US" altLang="zh-CN" dirty="0"/>
              <a:t>Hive</a:t>
            </a:r>
            <a:r>
              <a:rPr lang="zh-CN" altLang="en-US" dirty="0"/>
              <a:t>中一种专门为了避免数据倾斜而设计的特殊的</a:t>
            </a:r>
            <a:r>
              <a:rPr lang="en-US" altLang="zh-CN" dirty="0"/>
              <a:t>Join</a:t>
            </a:r>
            <a:r>
              <a:rPr lang="zh-CN" altLang="en-US" dirty="0"/>
              <a:t>过程</a:t>
            </a:r>
            <a:endParaRPr lang="en-US" altLang="zh-CN" dirty="0"/>
          </a:p>
          <a:p>
            <a:pPr marL="360363" lvl="1" indent="0">
              <a:buNone/>
            </a:pPr>
            <a:r>
              <a:rPr lang="zh-CN" altLang="en-US" dirty="0"/>
              <a:t>这种</a:t>
            </a:r>
            <a:r>
              <a:rPr lang="en-US" altLang="zh-CN" dirty="0"/>
              <a:t>Join</a:t>
            </a:r>
            <a:r>
              <a:rPr lang="zh-CN" altLang="en-US" dirty="0"/>
              <a:t>的原理是将</a:t>
            </a:r>
            <a:r>
              <a:rPr lang="en-US" altLang="zh-CN" dirty="0"/>
              <a:t>Map Join</a:t>
            </a:r>
            <a:r>
              <a:rPr lang="zh-CN" altLang="en-US" dirty="0"/>
              <a:t>和</a:t>
            </a:r>
            <a:r>
              <a:rPr lang="en-US" altLang="zh-CN" dirty="0"/>
              <a:t>Reduce Join</a:t>
            </a:r>
            <a:r>
              <a:rPr lang="zh-CN" altLang="en-US" dirty="0"/>
              <a:t>进行合并，如果</a:t>
            </a:r>
            <a:r>
              <a:rPr lang="zh-CN" altLang="en-US" dirty="0">
                <a:solidFill>
                  <a:srgbClr val="FF0000"/>
                </a:solidFill>
              </a:rPr>
              <a:t>某个值出现了数据倾斜</a:t>
            </a:r>
            <a:r>
              <a:rPr lang="zh-CN" altLang="en-US" dirty="0"/>
              <a:t>，就会将</a:t>
            </a:r>
            <a:r>
              <a:rPr lang="zh-CN" altLang="en-US" dirty="0">
                <a:solidFill>
                  <a:srgbClr val="FF0000"/>
                </a:solidFill>
              </a:rPr>
              <a:t>产生数据倾斜的数据单独使用</a:t>
            </a:r>
            <a:r>
              <a:rPr lang="en-US" altLang="zh-CN" dirty="0">
                <a:solidFill>
                  <a:srgbClr val="FF0000"/>
                </a:solidFill>
              </a:rPr>
              <a:t>Map Join</a:t>
            </a:r>
            <a:r>
              <a:rPr lang="zh-CN" altLang="en-US" dirty="0">
                <a:solidFill>
                  <a:srgbClr val="FF0000"/>
                </a:solidFill>
              </a:rPr>
              <a:t>来实现</a:t>
            </a:r>
            <a:endParaRPr lang="en-US" altLang="zh-CN" dirty="0">
              <a:solidFill>
                <a:srgbClr val="FF0000"/>
              </a:solidFill>
            </a:endParaRPr>
          </a:p>
          <a:p>
            <a:pPr marL="360363" lvl="1" indent="0">
              <a:buNone/>
            </a:pPr>
            <a:r>
              <a:rPr lang="zh-CN" altLang="en-US" dirty="0"/>
              <a:t>其他</a:t>
            </a:r>
            <a:r>
              <a:rPr lang="zh-CN" altLang="en-US" dirty="0">
                <a:solidFill>
                  <a:srgbClr val="FF0000"/>
                </a:solidFill>
              </a:rPr>
              <a:t>没有产生数据倾斜的数据由</a:t>
            </a:r>
            <a:r>
              <a:rPr lang="en-US" altLang="zh-CN" dirty="0">
                <a:solidFill>
                  <a:srgbClr val="FF0000"/>
                </a:solidFill>
              </a:rPr>
              <a:t>Reduce Join</a:t>
            </a:r>
            <a:r>
              <a:rPr lang="zh-CN" altLang="en-US" dirty="0"/>
              <a:t>来实现，这样就避免了</a:t>
            </a:r>
            <a:r>
              <a:rPr lang="en-US" altLang="zh-CN" dirty="0"/>
              <a:t>Reduce Join</a:t>
            </a:r>
            <a:r>
              <a:rPr lang="zh-CN" altLang="en-US" dirty="0"/>
              <a:t>中产生数据倾斜的问题</a:t>
            </a:r>
            <a:endParaRPr lang="en-US" altLang="zh-CN" dirty="0"/>
          </a:p>
          <a:p>
            <a:pPr marL="360363" lvl="1" indent="0">
              <a:buNone/>
            </a:pPr>
            <a:r>
              <a:rPr lang="zh-CN" altLang="en-US" dirty="0"/>
              <a:t>最终将</a:t>
            </a:r>
            <a:r>
              <a:rPr lang="en-US" altLang="zh-CN" dirty="0">
                <a:solidFill>
                  <a:srgbClr val="FF0000"/>
                </a:solidFill>
              </a:rPr>
              <a:t>Map Join</a:t>
            </a:r>
            <a:r>
              <a:rPr lang="zh-CN" altLang="en-US" dirty="0">
                <a:solidFill>
                  <a:srgbClr val="FF0000"/>
                </a:solidFill>
              </a:rPr>
              <a:t>的结果和</a:t>
            </a:r>
            <a:r>
              <a:rPr lang="en-US" altLang="zh-CN" dirty="0">
                <a:solidFill>
                  <a:srgbClr val="FF0000"/>
                </a:solidFill>
              </a:rPr>
              <a:t>Reduce Join</a:t>
            </a:r>
            <a:r>
              <a:rPr lang="zh-CN" altLang="en-US" dirty="0">
                <a:solidFill>
                  <a:srgbClr val="FF0000"/>
                </a:solidFill>
              </a:rPr>
              <a:t>的结果进行</a:t>
            </a:r>
            <a:r>
              <a:rPr lang="en-US" altLang="zh-CN" dirty="0">
                <a:solidFill>
                  <a:srgbClr val="FF0000"/>
                </a:solidFill>
              </a:rPr>
              <a:t>Union</a:t>
            </a:r>
            <a:r>
              <a:rPr lang="zh-CN" altLang="en-US" dirty="0">
                <a:solidFill>
                  <a:srgbClr val="FF0000"/>
                </a:solidFill>
              </a:rPr>
              <a:t>合并</a:t>
            </a:r>
            <a:endParaRPr lang="en-US" altLang="zh-CN" dirty="0">
              <a:solidFill>
                <a:srgbClr val="FF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endParaRPr lang="zh-CN" altLang="zh-CN" dirty="0"/>
          </a:p>
          <a:p>
            <a:pPr lvl="1"/>
            <a:endParaRPr lang="en-US" altLang="zh-CN" dirty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lvl="1"/>
            <a:endParaRPr lang="zh-CN" altLang="en-US" dirty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lvl="1"/>
            <a:endParaRPr lang="zh-CN" altLang="zh-CN" dirty="0"/>
          </a:p>
          <a:p>
            <a:pPr lvl="1"/>
            <a:endParaRPr lang="en-US" altLang="zh-CN" dirty="0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 </a:t>
            </a:r>
            <a:r>
              <a:rPr lang="zh-CN" altLang="en-US" dirty="0"/>
              <a:t>通用性能优化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数据倾斜</a:t>
            </a:r>
            <a:r>
              <a:rPr lang="en-US" altLang="zh-CN" dirty="0"/>
              <a:t>-Join</a:t>
            </a:r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0436239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710881" y="1646133"/>
            <a:ext cx="9939189" cy="4219575"/>
          </a:xfrm>
        </p:spPr>
        <p:txBody>
          <a:bodyPr/>
          <a:lstStyle/>
          <a:p>
            <a:pPr lvl="0"/>
            <a:r>
              <a:rPr lang="zh-CN" altLang="zh-CN" b="1" dirty="0"/>
              <a:t>方案</a:t>
            </a:r>
            <a:r>
              <a:rPr lang="zh-CN" altLang="en-US" b="1" dirty="0"/>
              <a:t>三</a:t>
            </a:r>
            <a:r>
              <a:rPr lang="zh-CN" altLang="zh-CN" b="1" dirty="0"/>
              <a:t>：使用</a:t>
            </a:r>
            <a:r>
              <a:rPr lang="en-US" altLang="zh-CN" b="1" dirty="0"/>
              <a:t>Skew Join</a:t>
            </a:r>
          </a:p>
          <a:p>
            <a:pPr lvl="1"/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原理</a:t>
            </a:r>
            <a:endParaRPr lang="en-US" altLang="zh-CN" dirty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lvl="2"/>
            <a:endParaRPr lang="zh-CN" altLang="en-US" dirty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lvl="1"/>
            <a:endParaRPr lang="zh-CN" altLang="zh-CN" dirty="0"/>
          </a:p>
          <a:p>
            <a:pPr lvl="1"/>
            <a:endParaRPr lang="en-US" altLang="zh-CN" dirty="0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 </a:t>
            </a:r>
            <a:r>
              <a:rPr lang="zh-CN" altLang="en-US" dirty="0"/>
              <a:t>通用性能优化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数据倾斜</a:t>
            </a:r>
            <a:r>
              <a:rPr lang="en-US" altLang="zh-CN" dirty="0"/>
              <a:t>-Join</a:t>
            </a:r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pic>
        <p:nvPicPr>
          <p:cNvPr id="7" name="图片 6" descr="F:\工作\02.授课\02.上海大数据\Day22_总结与扩展\02_随堂笔记\Day22_总结与扩展.assets\image-20201122145936575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9315" y="2402540"/>
            <a:ext cx="7172586" cy="41506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71225675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710881" y="1646133"/>
            <a:ext cx="9939189" cy="4219575"/>
          </a:xfrm>
        </p:spPr>
        <p:txBody>
          <a:bodyPr/>
          <a:lstStyle/>
          <a:p>
            <a:r>
              <a:rPr lang="zh-CN" altLang="zh-CN" b="1" dirty="0"/>
              <a:t>方案</a:t>
            </a:r>
            <a:r>
              <a:rPr lang="zh-CN" altLang="en-US" b="1" dirty="0"/>
              <a:t>三</a:t>
            </a:r>
            <a:r>
              <a:rPr lang="zh-CN" altLang="zh-CN" b="1" dirty="0"/>
              <a:t>：使用</a:t>
            </a:r>
            <a:r>
              <a:rPr lang="en-US" altLang="zh-CN" b="1" dirty="0"/>
              <a:t>Skew Join</a:t>
            </a:r>
          </a:p>
          <a:p>
            <a:pPr lvl="1"/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配置</a:t>
            </a:r>
            <a:endParaRPr lang="en-US" altLang="zh-CN" dirty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lvl="2"/>
            <a:endParaRPr lang="zh-CN" altLang="en-US" dirty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lvl="1"/>
            <a:endParaRPr lang="zh-CN" altLang="zh-CN" dirty="0"/>
          </a:p>
          <a:p>
            <a:pPr lvl="1"/>
            <a:endParaRPr lang="en-US" altLang="zh-CN" dirty="0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 </a:t>
            </a:r>
            <a:r>
              <a:rPr lang="zh-CN" altLang="en-US" dirty="0"/>
              <a:t>通用性能优化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数据倾斜</a:t>
            </a:r>
            <a:r>
              <a:rPr lang="en-US" altLang="zh-CN" dirty="0"/>
              <a:t>-Join</a:t>
            </a:r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3792072" y="2697567"/>
            <a:ext cx="6615953" cy="328211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-- </a:t>
            </a:r>
            <a:r>
              <a:rPr kumimoji="0" lang="zh-CN" sz="1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开启运行过程中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skewjoin</a:t>
            </a:r>
            <a:b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set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hive.optimize.skewjoin=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true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-- </a:t>
            </a:r>
            <a:r>
              <a:rPr kumimoji="0" lang="zh-CN" sz="1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如果这个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key</a:t>
            </a:r>
            <a:r>
              <a:rPr kumimoji="0" lang="zh-CN" sz="1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的出现的次数超过这个范围</a:t>
            </a:r>
            <a:br>
              <a:rPr kumimoji="0" lang="zh-CN" sz="1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set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hive.skewjoin.key=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100000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-- </a:t>
            </a:r>
            <a:r>
              <a:rPr kumimoji="0" lang="zh-CN" sz="1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在编译时判断是否会产生数据倾斜</a:t>
            </a:r>
            <a:br>
              <a:rPr kumimoji="0" lang="zh-CN" sz="1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set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hive.optimize.skewjoin.compiletime=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true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-- </a:t>
            </a:r>
            <a:r>
              <a:rPr kumimoji="0" lang="zh-CN" sz="1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不合并，提升性能</a:t>
            </a:r>
            <a:br>
              <a:rPr kumimoji="0" lang="zh-CN" sz="1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set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hive.optimize.union.remove=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true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-- </a:t>
            </a:r>
            <a:r>
              <a:rPr kumimoji="0" lang="zh-CN" sz="1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如果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Hive</a:t>
            </a:r>
            <a:r>
              <a:rPr kumimoji="0" lang="zh-CN" sz="1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的底层走的是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MapReduce</a:t>
            </a:r>
            <a:r>
              <a:rPr kumimoji="0" lang="zh-CN" sz="1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，必须开启这个属性，才能实现不合并</a:t>
            </a:r>
            <a:br>
              <a:rPr kumimoji="0" lang="zh-CN" sz="1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set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mapreduce.input.fileinputformat.input.dir.recursive=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true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;</a:t>
            </a:r>
            <a:endParaRPr kumimoji="0" lang="zh-CN" altLang="zh-CN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8461402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Fetch</a:t>
            </a:r>
            <a:r>
              <a:rPr lang="zh-CN" altLang="en-US" dirty="0"/>
              <a:t>抓取机制</a:t>
            </a:r>
            <a:endParaRPr lang="en-US" altLang="zh-CN" dirty="0"/>
          </a:p>
          <a:p>
            <a:r>
              <a:rPr lang="en-US" altLang="zh-CN" dirty="0"/>
              <a:t>MapReduce</a:t>
            </a:r>
            <a:r>
              <a:rPr lang="zh-CN" altLang="en-US" dirty="0"/>
              <a:t>本地模式</a:t>
            </a:r>
            <a:endParaRPr lang="en-US" altLang="zh-CN" dirty="0"/>
          </a:p>
          <a:p>
            <a:r>
              <a:rPr lang="en-US" altLang="zh-CN" dirty="0"/>
              <a:t>join</a:t>
            </a:r>
            <a:r>
              <a:rPr lang="zh-CN" altLang="en-US" dirty="0"/>
              <a:t>查询优化</a:t>
            </a:r>
            <a:endParaRPr lang="en-US" altLang="zh-CN" dirty="0"/>
          </a:p>
          <a:p>
            <a:r>
              <a:rPr lang="zh-CN" altLang="en-US" dirty="0"/>
              <a:t>数据倾斜优化</a:t>
            </a:r>
            <a:endParaRPr lang="en-US" altLang="zh-CN" dirty="0"/>
          </a:p>
          <a:p>
            <a:r>
              <a:rPr lang="en-US" altLang="zh-CN" dirty="0">
                <a:solidFill>
                  <a:srgbClr val="C00000"/>
                </a:solidFill>
              </a:rPr>
              <a:t>MapReduce Task</a:t>
            </a:r>
            <a:r>
              <a:rPr lang="zh-CN" altLang="en-US" dirty="0">
                <a:solidFill>
                  <a:srgbClr val="C00000"/>
                </a:solidFill>
              </a:rPr>
              <a:t>并行度调整</a:t>
            </a:r>
            <a:endParaRPr lang="en-US" altLang="zh-CN" dirty="0">
              <a:solidFill>
                <a:srgbClr val="C00000"/>
              </a:solidFill>
            </a:endParaRPr>
          </a:p>
          <a:p>
            <a:r>
              <a:rPr lang="zh-CN" altLang="en-US" dirty="0"/>
              <a:t>执行计划</a:t>
            </a:r>
            <a:r>
              <a:rPr lang="en-US" altLang="zh-CN" dirty="0"/>
              <a:t>explain</a:t>
            </a:r>
          </a:p>
          <a:p>
            <a:r>
              <a:rPr lang="zh-CN" altLang="en-US" dirty="0"/>
              <a:t>其他优化措施</a:t>
            </a:r>
          </a:p>
        </p:txBody>
      </p:sp>
    </p:spTree>
    <p:extLst>
      <p:ext uri="{BB962C8B-B14F-4D97-AF65-F5344CB8AC3E}">
        <p14:creationId xmlns:p14="http://schemas.microsoft.com/office/powerpoint/2010/main" val="1521849936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MapReduce</a:t>
            </a:r>
            <a:r>
              <a:rPr lang="zh-CN" altLang="en-US" dirty="0"/>
              <a:t>是由</a:t>
            </a:r>
            <a:r>
              <a:rPr lang="en-US" altLang="zh-CN" dirty="0"/>
              <a:t>MapTask</a:t>
            </a:r>
            <a:r>
              <a:rPr lang="zh-CN" altLang="en-US" dirty="0"/>
              <a:t>和</a:t>
            </a:r>
            <a:r>
              <a:rPr lang="en-US" altLang="zh-CN" dirty="0"/>
              <a:t>ReduceTask</a:t>
            </a:r>
            <a:r>
              <a:rPr lang="zh-CN" altLang="en-US" dirty="0"/>
              <a:t>组成分布式程序，</a:t>
            </a:r>
            <a:r>
              <a:rPr lang="en-US" altLang="zh-CN" dirty="0"/>
              <a:t>Task</a:t>
            </a:r>
            <a:r>
              <a:rPr lang="zh-CN" altLang="en-US" dirty="0"/>
              <a:t>个数的多少对执行的效率有直接的影响。</a:t>
            </a:r>
            <a:endParaRPr lang="en-US" altLang="zh-CN" dirty="0"/>
          </a:p>
          <a:p>
            <a:r>
              <a:rPr lang="en-US" altLang="zh-CN" dirty="0"/>
              <a:t>MapTask</a:t>
            </a:r>
            <a:r>
              <a:rPr lang="zh-CN" altLang="en-US" dirty="0"/>
              <a:t>个数：</a:t>
            </a:r>
            <a:r>
              <a:rPr lang="zh-CN" altLang="en-US" dirty="0">
                <a:solidFill>
                  <a:srgbClr val="C00000"/>
                </a:solidFill>
              </a:rPr>
              <a:t>直接调整</a:t>
            </a:r>
            <a:r>
              <a:rPr lang="en-US" altLang="zh-CN" dirty="0">
                <a:solidFill>
                  <a:srgbClr val="C00000"/>
                </a:solidFill>
              </a:rPr>
              <a:t>HDFS</a:t>
            </a:r>
            <a:r>
              <a:rPr lang="zh-CN" altLang="en-US" dirty="0">
                <a:solidFill>
                  <a:srgbClr val="C00000"/>
                </a:solidFill>
              </a:rPr>
              <a:t>对应的文件。小文件合并，大文件提高</a:t>
            </a:r>
            <a:r>
              <a:rPr lang="en-US" altLang="zh-CN" dirty="0">
                <a:solidFill>
                  <a:srgbClr val="C00000"/>
                </a:solidFill>
              </a:rPr>
              <a:t>blocksize</a:t>
            </a:r>
            <a:r>
              <a:rPr lang="zh-CN" altLang="en-US" dirty="0">
                <a:solidFill>
                  <a:srgbClr val="C00000"/>
                </a:solidFill>
              </a:rPr>
              <a:t>分块大小</a:t>
            </a:r>
            <a:r>
              <a:rPr lang="zh-CN" altLang="en-US" dirty="0"/>
              <a:t>。</a:t>
            </a: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 </a:t>
            </a:r>
            <a:r>
              <a:rPr lang="zh-CN" altLang="en-US" dirty="0"/>
              <a:t>通用性能优化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MapReduce Task</a:t>
            </a:r>
            <a:r>
              <a:rPr lang="zh-CN" altLang="en-US" dirty="0"/>
              <a:t>并行度调整</a:t>
            </a:r>
          </a:p>
        </p:txBody>
      </p:sp>
    </p:spTree>
    <p:extLst>
      <p:ext uri="{BB962C8B-B14F-4D97-AF65-F5344CB8AC3E}">
        <p14:creationId xmlns:p14="http://schemas.microsoft.com/office/powerpoint/2010/main" val="500744524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ReduceTask</a:t>
            </a:r>
            <a:r>
              <a:rPr lang="zh-CN" altLang="en-US" dirty="0"/>
              <a:t>个数，总共受</a:t>
            </a:r>
            <a:r>
              <a:rPr lang="en-US" altLang="zh-CN" dirty="0"/>
              <a:t>3</a:t>
            </a:r>
            <a:r>
              <a:rPr lang="zh-CN" altLang="en-US" dirty="0"/>
              <a:t>个参数控制：</a:t>
            </a:r>
          </a:p>
          <a:p>
            <a:pPr marL="0" indent="0">
              <a:buNone/>
            </a:pPr>
            <a:r>
              <a:rPr lang="zh-CN" altLang="en-US" dirty="0"/>
              <a:t>（</a:t>
            </a:r>
            <a:r>
              <a:rPr lang="en-US" altLang="zh-CN" dirty="0"/>
              <a:t>1</a:t>
            </a:r>
            <a:r>
              <a:rPr lang="zh-CN" altLang="en-US" dirty="0"/>
              <a:t>）每个</a:t>
            </a:r>
            <a:r>
              <a:rPr lang="en-US" altLang="zh-CN" dirty="0"/>
              <a:t>Reduce</a:t>
            </a:r>
            <a:r>
              <a:rPr lang="zh-CN" altLang="en-US" dirty="0"/>
              <a:t>处理的数据量默认是</a:t>
            </a:r>
            <a:r>
              <a:rPr lang="en-US" altLang="zh-CN" dirty="0"/>
              <a:t>256MB</a:t>
            </a:r>
          </a:p>
          <a:p>
            <a:pPr marL="0" indent="0">
              <a:buNone/>
            </a:pPr>
            <a:r>
              <a:rPr lang="en-US" altLang="zh-CN" dirty="0" err="1"/>
              <a:t>hive.exec.reducers.bytes.per.reducer</a:t>
            </a:r>
            <a:r>
              <a:rPr lang="en-US" altLang="zh-CN" dirty="0"/>
              <a:t>=256123456</a:t>
            </a:r>
          </a:p>
          <a:p>
            <a:pPr marL="0" indent="0">
              <a:buNone/>
            </a:pPr>
            <a:r>
              <a:rPr lang="zh-CN" altLang="en-US" dirty="0"/>
              <a:t>（</a:t>
            </a:r>
            <a:r>
              <a:rPr lang="en-US" altLang="zh-CN" dirty="0"/>
              <a:t>2</a:t>
            </a:r>
            <a:r>
              <a:rPr lang="zh-CN" altLang="en-US" dirty="0"/>
              <a:t>）每个任务最大的</a:t>
            </a:r>
            <a:r>
              <a:rPr lang="en-US" altLang="zh-CN" dirty="0"/>
              <a:t>reduce</a:t>
            </a:r>
            <a:r>
              <a:rPr lang="zh-CN" altLang="en-US" dirty="0"/>
              <a:t>数，默认为</a:t>
            </a:r>
            <a:r>
              <a:rPr lang="en-US" altLang="zh-CN" dirty="0"/>
              <a:t>1009</a:t>
            </a:r>
          </a:p>
          <a:p>
            <a:pPr marL="0" indent="0">
              <a:buNone/>
            </a:pPr>
            <a:r>
              <a:rPr lang="en-US" altLang="zh-CN" dirty="0" err="1"/>
              <a:t>hive.exec.reducers.max</a:t>
            </a:r>
            <a:r>
              <a:rPr lang="en-US" altLang="zh-CN" dirty="0"/>
              <a:t>=1009</a:t>
            </a:r>
          </a:p>
          <a:p>
            <a:pPr marL="0" indent="0">
              <a:buNone/>
            </a:pPr>
            <a:r>
              <a:rPr lang="zh-CN" altLang="en-US" dirty="0"/>
              <a:t>（</a:t>
            </a:r>
            <a:r>
              <a:rPr lang="en-US" altLang="zh-CN" dirty="0"/>
              <a:t>3</a:t>
            </a:r>
            <a:r>
              <a:rPr lang="zh-CN" altLang="en-US" dirty="0"/>
              <a:t>）</a:t>
            </a:r>
            <a:r>
              <a:rPr lang="en-US" altLang="zh-CN" dirty="0" err="1">
                <a:solidFill>
                  <a:srgbClr val="92D050"/>
                </a:solidFill>
              </a:rPr>
              <a:t>mapreduce.job.reduces</a:t>
            </a:r>
            <a:endParaRPr lang="en-US" altLang="zh-CN" dirty="0">
              <a:solidFill>
                <a:srgbClr val="92D050"/>
              </a:solidFill>
            </a:endParaRPr>
          </a:p>
          <a:p>
            <a:pPr marL="0" indent="0">
              <a:buNone/>
            </a:pPr>
            <a:r>
              <a:rPr lang="zh-CN" altLang="en-US" dirty="0"/>
              <a:t>该值默认为</a:t>
            </a:r>
            <a:r>
              <a:rPr lang="en-US" altLang="zh-CN" dirty="0"/>
              <a:t>-1</a:t>
            </a:r>
            <a:r>
              <a:rPr lang="zh-CN" altLang="en-US" dirty="0"/>
              <a:t>，由</a:t>
            </a:r>
            <a:r>
              <a:rPr lang="en-US" altLang="zh-CN" dirty="0"/>
              <a:t>hive</a:t>
            </a:r>
            <a:r>
              <a:rPr lang="zh-CN" altLang="en-US" dirty="0"/>
              <a:t>自己根据任务情况进行判断。</a:t>
            </a:r>
            <a:endParaRPr lang="en-US" altLang="zh-CN" dirty="0"/>
          </a:p>
          <a:p>
            <a:r>
              <a:rPr lang="zh-CN" altLang="en-US" dirty="0"/>
              <a:t>但是</a:t>
            </a:r>
            <a:r>
              <a:rPr lang="zh-CN" altLang="en-US" dirty="0">
                <a:solidFill>
                  <a:srgbClr val="C00000"/>
                </a:solidFill>
              </a:rPr>
              <a:t>用户设置的不一定生效</a:t>
            </a:r>
            <a:r>
              <a:rPr lang="zh-CN" altLang="en-US" dirty="0"/>
              <a:t>，比如在进行</a:t>
            </a:r>
            <a:r>
              <a:rPr lang="en-US" altLang="zh-CN" dirty="0"/>
              <a:t>order by</a:t>
            </a:r>
            <a:r>
              <a:rPr lang="zh-CN" altLang="en-US" dirty="0"/>
              <a:t>的时候，为了保证全局排序，此时不管用户设置为几，在编译期间</a:t>
            </a:r>
            <a:r>
              <a:rPr lang="en-US" altLang="zh-CN" dirty="0"/>
              <a:t>Hive</a:t>
            </a:r>
            <a:r>
              <a:rPr lang="zh-CN" altLang="en-US" dirty="0"/>
              <a:t>都会将其设置为</a:t>
            </a:r>
            <a:r>
              <a:rPr lang="en-US" altLang="zh-CN" dirty="0"/>
              <a:t>1</a:t>
            </a:r>
            <a:r>
              <a:rPr lang="zh-CN" altLang="en-US" dirty="0"/>
              <a:t>，</a:t>
            </a:r>
            <a:r>
              <a:rPr lang="zh-CN" altLang="en-US" dirty="0">
                <a:solidFill>
                  <a:srgbClr val="C00000"/>
                </a:solidFill>
              </a:rPr>
              <a:t>保证</a:t>
            </a:r>
            <a:r>
              <a:rPr lang="en-US" altLang="zh-CN" dirty="0">
                <a:solidFill>
                  <a:srgbClr val="C00000"/>
                </a:solidFill>
              </a:rPr>
              <a:t>SQL</a:t>
            </a:r>
            <a:r>
              <a:rPr lang="zh-CN" altLang="en-US" dirty="0">
                <a:solidFill>
                  <a:srgbClr val="C00000"/>
                </a:solidFill>
              </a:rPr>
              <a:t>逻辑正常实现</a:t>
            </a:r>
            <a:r>
              <a:rPr lang="zh-CN" altLang="en-US" dirty="0"/>
              <a:t>。</a:t>
            </a:r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 </a:t>
            </a:r>
            <a:r>
              <a:rPr lang="zh-CN" altLang="en-US" dirty="0"/>
              <a:t>通用性能优化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MapReduce Task</a:t>
            </a:r>
            <a:r>
              <a:rPr lang="zh-CN" altLang="en-US" dirty="0"/>
              <a:t>并行度调整</a:t>
            </a:r>
          </a:p>
        </p:txBody>
      </p:sp>
    </p:spTree>
    <p:extLst>
      <p:ext uri="{BB962C8B-B14F-4D97-AF65-F5344CB8AC3E}">
        <p14:creationId xmlns:p14="http://schemas.microsoft.com/office/powerpoint/2010/main" val="3245562166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Fetch</a:t>
            </a:r>
            <a:r>
              <a:rPr lang="zh-CN" altLang="en-US" dirty="0"/>
              <a:t>抓取机制</a:t>
            </a:r>
            <a:endParaRPr lang="en-US" altLang="zh-CN" dirty="0"/>
          </a:p>
          <a:p>
            <a:r>
              <a:rPr lang="en-US" altLang="zh-CN" dirty="0"/>
              <a:t>MapReduce</a:t>
            </a:r>
            <a:r>
              <a:rPr lang="zh-CN" altLang="en-US" dirty="0"/>
              <a:t>本地模式</a:t>
            </a:r>
            <a:endParaRPr lang="en-US" altLang="zh-CN" dirty="0"/>
          </a:p>
          <a:p>
            <a:r>
              <a:rPr lang="en-US" altLang="zh-CN" dirty="0"/>
              <a:t>join</a:t>
            </a:r>
            <a:r>
              <a:rPr lang="zh-CN" altLang="en-US" dirty="0"/>
              <a:t>查询优化</a:t>
            </a:r>
            <a:endParaRPr lang="en-US" altLang="zh-CN" dirty="0"/>
          </a:p>
          <a:p>
            <a:r>
              <a:rPr lang="zh-CN" altLang="en-US" dirty="0"/>
              <a:t>数据倾斜优化</a:t>
            </a:r>
            <a:endParaRPr lang="en-US" altLang="zh-CN" dirty="0"/>
          </a:p>
          <a:p>
            <a:r>
              <a:rPr lang="en-US" altLang="zh-CN" dirty="0"/>
              <a:t>MapReduce Task</a:t>
            </a:r>
            <a:r>
              <a:rPr lang="zh-CN" altLang="en-US" dirty="0"/>
              <a:t>并行度调整</a:t>
            </a:r>
            <a:endParaRPr lang="en-US" altLang="zh-CN" dirty="0"/>
          </a:p>
          <a:p>
            <a:r>
              <a:rPr lang="zh-CN" altLang="en-US" dirty="0">
                <a:solidFill>
                  <a:srgbClr val="C00000"/>
                </a:solidFill>
              </a:rPr>
              <a:t>执行计划</a:t>
            </a:r>
            <a:r>
              <a:rPr lang="en-US" altLang="zh-CN" dirty="0">
                <a:solidFill>
                  <a:srgbClr val="C00000"/>
                </a:solidFill>
              </a:rPr>
              <a:t>explain</a:t>
            </a:r>
          </a:p>
          <a:p>
            <a:r>
              <a:rPr lang="zh-CN" altLang="en-US" dirty="0"/>
              <a:t>其他优化措施</a:t>
            </a:r>
          </a:p>
        </p:txBody>
      </p:sp>
    </p:spTree>
    <p:extLst>
      <p:ext uri="{BB962C8B-B14F-4D97-AF65-F5344CB8AC3E}">
        <p14:creationId xmlns:p14="http://schemas.microsoft.com/office/powerpoint/2010/main" val="2127918473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HiveQL</a:t>
            </a:r>
            <a:r>
              <a:rPr lang="zh-CN" altLang="zh-CN" dirty="0"/>
              <a:t>是一种类</a:t>
            </a:r>
            <a:r>
              <a:rPr lang="en-US" altLang="zh-CN" dirty="0"/>
              <a:t>SQL</a:t>
            </a:r>
            <a:r>
              <a:rPr lang="zh-CN" altLang="zh-CN" dirty="0"/>
              <a:t>的语言，从编程语言规范来说是一种声明式语言，用户会根据查询需求提交声明式的</a:t>
            </a:r>
            <a:r>
              <a:rPr lang="en-US" altLang="zh-CN" dirty="0"/>
              <a:t>HQL</a:t>
            </a:r>
            <a:r>
              <a:rPr lang="zh-CN" altLang="zh-CN" dirty="0"/>
              <a:t>查询，而</a:t>
            </a:r>
            <a:r>
              <a:rPr lang="en-US" altLang="zh-CN" dirty="0"/>
              <a:t>Hive</a:t>
            </a:r>
            <a:r>
              <a:rPr lang="zh-CN" altLang="zh-CN" dirty="0"/>
              <a:t>会根据底层计算引擎将其转化成</a:t>
            </a:r>
            <a:r>
              <a:rPr lang="en-US" altLang="zh-CN" dirty="0"/>
              <a:t>Mapreduce/Tez/Spark</a:t>
            </a:r>
            <a:r>
              <a:rPr lang="zh-CN" altLang="zh-CN" dirty="0"/>
              <a:t>的</a:t>
            </a:r>
            <a:r>
              <a:rPr lang="en-US" altLang="zh-CN" dirty="0"/>
              <a:t>job</a:t>
            </a:r>
            <a:r>
              <a:rPr lang="zh-CN" altLang="en-US" dirty="0"/>
              <a:t>；</a:t>
            </a:r>
            <a:endParaRPr lang="en-US" altLang="zh-CN" dirty="0"/>
          </a:p>
          <a:p>
            <a:r>
              <a:rPr lang="en-US" altLang="zh-CN" dirty="0">
                <a:solidFill>
                  <a:srgbClr val="92D050"/>
                </a:solidFill>
              </a:rPr>
              <a:t>explain</a:t>
            </a:r>
            <a:r>
              <a:rPr lang="zh-CN" altLang="zh-CN" dirty="0">
                <a:solidFill>
                  <a:srgbClr val="92D050"/>
                </a:solidFill>
              </a:rPr>
              <a:t>命令可以帮助用户了解一条</a:t>
            </a:r>
            <a:r>
              <a:rPr lang="en-US" altLang="zh-CN" dirty="0">
                <a:solidFill>
                  <a:srgbClr val="92D050"/>
                </a:solidFill>
              </a:rPr>
              <a:t>HQL</a:t>
            </a:r>
            <a:r>
              <a:rPr lang="zh-CN" altLang="zh-CN" dirty="0">
                <a:solidFill>
                  <a:srgbClr val="92D050"/>
                </a:solidFill>
              </a:rPr>
              <a:t>语句在底层的实现过程</a:t>
            </a:r>
            <a:r>
              <a:rPr lang="zh-CN" altLang="en-US" dirty="0">
                <a:solidFill>
                  <a:srgbClr val="92D050"/>
                </a:solidFill>
              </a:rPr>
              <a:t>。通俗来说就是</a:t>
            </a:r>
            <a:r>
              <a:rPr lang="en-US" altLang="zh-CN" dirty="0">
                <a:solidFill>
                  <a:srgbClr val="92D050"/>
                </a:solidFill>
              </a:rPr>
              <a:t>Hive</a:t>
            </a:r>
            <a:r>
              <a:rPr lang="zh-CN" altLang="en-US" dirty="0">
                <a:solidFill>
                  <a:srgbClr val="92D050"/>
                </a:solidFill>
              </a:rPr>
              <a:t>打算如何去做这件事。</a:t>
            </a:r>
            <a:endParaRPr lang="zh-CN" altLang="zh-CN" dirty="0">
              <a:solidFill>
                <a:srgbClr val="92D050"/>
              </a:solidFill>
            </a:endParaRPr>
          </a:p>
          <a:p>
            <a:r>
              <a:rPr lang="en-US" altLang="zh-CN" dirty="0"/>
              <a:t>explain</a:t>
            </a:r>
            <a:r>
              <a:rPr lang="zh-CN" altLang="zh-CN" dirty="0"/>
              <a:t>会解析</a:t>
            </a:r>
            <a:r>
              <a:rPr lang="en-US" altLang="zh-CN" dirty="0"/>
              <a:t>HQL</a:t>
            </a:r>
            <a:r>
              <a:rPr lang="zh-CN" altLang="zh-CN" dirty="0"/>
              <a:t>语句，将整个</a:t>
            </a:r>
            <a:r>
              <a:rPr lang="en-US" altLang="zh-CN" dirty="0"/>
              <a:t>HQL</a:t>
            </a:r>
            <a:r>
              <a:rPr lang="zh-CN" altLang="zh-CN" dirty="0"/>
              <a:t>语句的</a:t>
            </a:r>
            <a:r>
              <a:rPr lang="zh-CN" altLang="zh-CN" dirty="0">
                <a:solidFill>
                  <a:srgbClr val="FF0000"/>
                </a:solidFill>
              </a:rPr>
              <a:t>实现步骤、依赖关系、实现过程</a:t>
            </a:r>
            <a:r>
              <a:rPr lang="zh-CN" altLang="zh-CN" dirty="0"/>
              <a:t>都会进行解析返回，可以了解一条</a:t>
            </a:r>
            <a:r>
              <a:rPr lang="en-US" altLang="zh-CN" dirty="0"/>
              <a:t>HQL</a:t>
            </a:r>
            <a:r>
              <a:rPr lang="zh-CN" altLang="zh-CN" dirty="0"/>
              <a:t>语句在底层是如何实现数据的查询及处理的过程，辅助用户对</a:t>
            </a:r>
            <a:r>
              <a:rPr lang="en-US" altLang="zh-CN" dirty="0"/>
              <a:t>Hive</a:t>
            </a:r>
            <a:r>
              <a:rPr lang="zh-CN" altLang="zh-CN" dirty="0"/>
              <a:t>进行优化。</a:t>
            </a:r>
          </a:p>
          <a:p>
            <a:r>
              <a:rPr lang="zh-CN" altLang="zh-CN" dirty="0"/>
              <a:t>官网：</a:t>
            </a:r>
            <a:r>
              <a:rPr lang="en-US" altLang="zh-CN" u="sng" dirty="0">
                <a:hlinkClick r:id="rId2"/>
              </a:rPr>
              <a:t>https://cwiki.apache.org/confluence/display/Hive/LanguageManual+Explain</a:t>
            </a:r>
            <a:endParaRPr lang="zh-CN" altLang="zh-CN" dirty="0"/>
          </a:p>
          <a:p>
            <a:endParaRPr lang="zh-CN" altLang="en-US" dirty="0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 </a:t>
            </a:r>
            <a:r>
              <a:rPr lang="zh-CN" altLang="en-US" dirty="0"/>
              <a:t>通用性能优化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Explain</a:t>
            </a:r>
            <a:r>
              <a:rPr lang="zh-CN" altLang="en-US" dirty="0"/>
              <a:t>查询计划</a:t>
            </a:r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6453595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zh-CN" dirty="0"/>
              <a:t>常用语法命令如下：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 lvl="0"/>
            <a:r>
              <a:rPr lang="en-US" altLang="zh-CN" dirty="0"/>
              <a:t>FORMATTED</a:t>
            </a:r>
            <a:r>
              <a:rPr lang="zh-CN" altLang="zh-CN" dirty="0"/>
              <a:t>：对执行计划进行格式化，返回</a:t>
            </a:r>
            <a:r>
              <a:rPr lang="en-US" altLang="zh-CN" dirty="0"/>
              <a:t>JSON</a:t>
            </a:r>
            <a:r>
              <a:rPr lang="zh-CN" altLang="zh-CN" dirty="0"/>
              <a:t>格式的执行计划</a:t>
            </a:r>
          </a:p>
          <a:p>
            <a:pPr lvl="0"/>
            <a:r>
              <a:rPr lang="en-US" altLang="zh-CN" dirty="0">
                <a:solidFill>
                  <a:srgbClr val="92D050"/>
                </a:solidFill>
              </a:rPr>
              <a:t>EXTENDED</a:t>
            </a:r>
            <a:r>
              <a:rPr lang="zh-CN" altLang="zh-CN" dirty="0"/>
              <a:t>：提供一些额外的信息，比如文件的路径信息</a:t>
            </a:r>
          </a:p>
          <a:p>
            <a:pPr lvl="0"/>
            <a:r>
              <a:rPr lang="en-US" altLang="zh-CN" dirty="0"/>
              <a:t>DEPENDENCY</a:t>
            </a:r>
            <a:r>
              <a:rPr lang="zh-CN" altLang="zh-CN" dirty="0"/>
              <a:t>：以</a:t>
            </a:r>
            <a:r>
              <a:rPr lang="en-US" altLang="zh-CN" dirty="0"/>
              <a:t>JSON</a:t>
            </a:r>
            <a:r>
              <a:rPr lang="zh-CN" altLang="zh-CN" dirty="0"/>
              <a:t>格式返回查询所依赖的表和分区的列表 </a:t>
            </a:r>
          </a:p>
          <a:p>
            <a:pPr lvl="0"/>
            <a:r>
              <a:rPr lang="en-US" altLang="zh-CN" dirty="0"/>
              <a:t>AUTHORIZATION</a:t>
            </a:r>
            <a:r>
              <a:rPr lang="zh-CN" altLang="zh-CN" dirty="0"/>
              <a:t>：列出需要被授权的条目，包括输入与输出</a:t>
            </a: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 </a:t>
            </a:r>
            <a:r>
              <a:rPr lang="zh-CN" altLang="en-US" dirty="0"/>
              <a:t>通用性能优化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Explain</a:t>
            </a:r>
            <a:r>
              <a:rPr lang="zh-CN" altLang="en-US" dirty="0"/>
              <a:t>查询计划</a:t>
            </a:r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图片 5"/>
          <p:cNvPicPr/>
          <p:nvPr/>
        </p:nvPicPr>
        <p:blipFill>
          <a:blip r:embed="rId2"/>
          <a:stretch>
            <a:fillRect/>
          </a:stretch>
        </p:blipFill>
        <p:spPr>
          <a:xfrm>
            <a:off x="2442926" y="4787152"/>
            <a:ext cx="7285505" cy="1606829"/>
          </a:xfrm>
          <a:prstGeom prst="rect">
            <a:avLst/>
          </a:prstGeom>
        </p:spPr>
      </p:pic>
      <p:sp>
        <p:nvSpPr>
          <p:cNvPr id="11" name="Rectangle 3"/>
          <p:cNvSpPr>
            <a:spLocks noChangeArrowheads="1"/>
          </p:cNvSpPr>
          <p:nvPr/>
        </p:nvSpPr>
        <p:spPr bwMode="auto">
          <a:xfrm>
            <a:off x="1078566" y="2306924"/>
            <a:ext cx="9849410" cy="30777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EXPLAIN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[FORMATTED|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EXTENDED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|DEPENDENCY|AUTHORIZATION|]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query</a:t>
            </a:r>
            <a:endParaRPr kumimoji="0" lang="zh-CN" altLang="zh-CN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09390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zh-CN" dirty="0">
                <a:solidFill>
                  <a:srgbClr val="92D050"/>
                </a:solidFill>
              </a:rPr>
              <a:t>explode</a:t>
            </a:r>
            <a:r>
              <a:rPr lang="zh-CN" altLang="en-US" dirty="0">
                <a:solidFill>
                  <a:srgbClr val="92D050"/>
                </a:solidFill>
              </a:rPr>
              <a:t>函数属于</a:t>
            </a:r>
            <a:r>
              <a:rPr lang="en-US" altLang="zh-CN" dirty="0">
                <a:solidFill>
                  <a:srgbClr val="FF0000"/>
                </a:solidFill>
              </a:rPr>
              <a:t>UDTF</a:t>
            </a:r>
            <a:r>
              <a:rPr lang="zh-CN" altLang="en-US" dirty="0">
                <a:solidFill>
                  <a:srgbClr val="FF0000"/>
                </a:solidFill>
              </a:rPr>
              <a:t>表生成函数</a:t>
            </a:r>
            <a:r>
              <a:rPr lang="zh-CN" altLang="en-US" dirty="0"/>
              <a:t>，</a:t>
            </a:r>
            <a:r>
              <a:rPr lang="en-US" altLang="zh-CN" dirty="0"/>
              <a:t>explode</a:t>
            </a:r>
            <a:r>
              <a:rPr lang="zh-CN" altLang="en-US" dirty="0"/>
              <a:t>执行返回的结果可以理解为一张虚拟的表，其数据来源于源表；</a:t>
            </a:r>
            <a:endParaRPr lang="en-US" altLang="zh-CN" dirty="0"/>
          </a:p>
          <a:p>
            <a:pPr marL="342900" indent="-342900">
              <a:buFont typeface="+mj-lt"/>
              <a:buAutoNum type="arabicPeriod"/>
            </a:pPr>
            <a:r>
              <a:rPr lang="zh-CN" altLang="en-US" dirty="0"/>
              <a:t>在</a:t>
            </a:r>
            <a:r>
              <a:rPr lang="en-US" altLang="zh-CN" dirty="0"/>
              <a:t>select</a:t>
            </a:r>
            <a:r>
              <a:rPr lang="zh-CN" altLang="en-US" dirty="0"/>
              <a:t>中只查询源表数据没有问题，只查询</a:t>
            </a:r>
            <a:r>
              <a:rPr lang="en-US" altLang="zh-CN" dirty="0"/>
              <a:t>explode</a:t>
            </a:r>
            <a:r>
              <a:rPr lang="zh-CN" altLang="en-US" dirty="0"/>
              <a:t>生成的虚拟表数据也没问题，但是</a:t>
            </a:r>
            <a:r>
              <a:rPr lang="zh-CN" altLang="en-US" dirty="0">
                <a:solidFill>
                  <a:srgbClr val="92D050"/>
                </a:solidFill>
              </a:rPr>
              <a:t>不能在只查询源表的时候，既想返回源表字段又想返回</a:t>
            </a:r>
            <a:r>
              <a:rPr lang="en-US" altLang="zh-CN" dirty="0">
                <a:solidFill>
                  <a:srgbClr val="92D050"/>
                </a:solidFill>
              </a:rPr>
              <a:t>explode</a:t>
            </a:r>
            <a:r>
              <a:rPr lang="zh-CN" altLang="en-US" dirty="0">
                <a:solidFill>
                  <a:srgbClr val="92D050"/>
                </a:solidFill>
              </a:rPr>
              <a:t>生成的虚拟表字段</a:t>
            </a:r>
            <a:r>
              <a:rPr lang="zh-CN" altLang="en-US" dirty="0"/>
              <a:t>；通俗点讲，有两张表，</a:t>
            </a:r>
            <a:r>
              <a:rPr lang="zh-CN" altLang="en-US" dirty="0">
                <a:solidFill>
                  <a:srgbClr val="FF0000"/>
                </a:solidFill>
              </a:rPr>
              <a:t>不能只查询一张表但是又想返回分别属于两张表的字段</a:t>
            </a:r>
            <a:r>
              <a:rPr lang="zh-CN" altLang="en-US" dirty="0"/>
              <a:t>；</a:t>
            </a:r>
          </a:p>
          <a:p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 UDTF</a:t>
            </a:r>
            <a:r>
              <a:rPr lang="zh-CN" altLang="en-US" dirty="0"/>
              <a:t>之</a:t>
            </a:r>
            <a:r>
              <a:rPr lang="en-US" altLang="zh-CN" dirty="0"/>
              <a:t>explode</a:t>
            </a:r>
            <a:r>
              <a:rPr lang="zh-CN" altLang="en-US" dirty="0"/>
              <a:t>函数</a:t>
            </a: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UDTF</a:t>
            </a:r>
            <a:r>
              <a:rPr lang="zh-CN" altLang="en-US" dirty="0"/>
              <a:t>语法限制</a:t>
            </a:r>
          </a:p>
        </p:txBody>
      </p:sp>
      <p:sp>
        <p:nvSpPr>
          <p:cNvPr id="4" name="圆角矩形 3"/>
          <p:cNvSpPr/>
          <p:nvPr/>
        </p:nvSpPr>
        <p:spPr>
          <a:xfrm>
            <a:off x="1321807" y="5295340"/>
            <a:ext cx="2335794" cy="1140736"/>
          </a:xfrm>
          <a:prstGeom prst="round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源表</a:t>
            </a:r>
            <a:r>
              <a:rPr lang="en-US" altLang="zh-CN" dirty="0"/>
              <a:t>(A B C)</a:t>
            </a:r>
            <a:endParaRPr lang="zh-CN" altLang="en-US" dirty="0"/>
          </a:p>
        </p:txBody>
      </p:sp>
      <p:sp>
        <p:nvSpPr>
          <p:cNvPr id="6" name="圆角矩形 5"/>
          <p:cNvSpPr/>
          <p:nvPr/>
        </p:nvSpPr>
        <p:spPr>
          <a:xfrm>
            <a:off x="8518731" y="5236550"/>
            <a:ext cx="2335794" cy="1140736"/>
          </a:xfrm>
          <a:prstGeom prst="round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生成的结果</a:t>
            </a:r>
            <a:endParaRPr lang="en-US" altLang="zh-CN" dirty="0"/>
          </a:p>
          <a:p>
            <a:pPr algn="ctr"/>
            <a:r>
              <a:rPr lang="zh-CN" altLang="en-US" dirty="0"/>
              <a:t>（虚拟的表）</a:t>
            </a:r>
          </a:p>
        </p:txBody>
      </p:sp>
      <p:sp>
        <p:nvSpPr>
          <p:cNvPr id="7" name="右箭头 6"/>
          <p:cNvSpPr/>
          <p:nvPr/>
        </p:nvSpPr>
        <p:spPr>
          <a:xfrm>
            <a:off x="4024083" y="5693692"/>
            <a:ext cx="488887" cy="344032"/>
          </a:xfrm>
          <a:prstGeom prst="rightArrow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4781486" y="5483753"/>
            <a:ext cx="2282163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6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explode(A)</a:t>
            </a:r>
            <a:endParaRPr lang="zh-CN" altLang="en-US" sz="36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9" name="右箭头 8"/>
          <p:cNvSpPr/>
          <p:nvPr/>
        </p:nvSpPr>
        <p:spPr>
          <a:xfrm>
            <a:off x="7332165" y="5634902"/>
            <a:ext cx="488887" cy="344032"/>
          </a:xfrm>
          <a:prstGeom prst="rightArrow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5382601" y="3241778"/>
            <a:ext cx="1406155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6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select </a:t>
            </a:r>
            <a:endParaRPr lang="zh-CN" altLang="en-US" sz="36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cxnSp>
        <p:nvCxnSpPr>
          <p:cNvPr id="12" name="直接箭头连接符 11"/>
          <p:cNvCxnSpPr/>
          <p:nvPr/>
        </p:nvCxnSpPr>
        <p:spPr>
          <a:xfrm flipH="1">
            <a:off x="4644428" y="3888109"/>
            <a:ext cx="738173" cy="7108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/>
          <p:nvPr/>
        </p:nvCxnSpPr>
        <p:spPr>
          <a:xfrm>
            <a:off x="6681457" y="3755920"/>
            <a:ext cx="895151" cy="797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5238845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每个查询计划由以下几个部分组成</a:t>
            </a:r>
            <a:endParaRPr lang="en-US" altLang="zh-CN" dirty="0"/>
          </a:p>
          <a:p>
            <a:pPr lvl="0"/>
            <a:r>
              <a:rPr lang="en-US" altLang="zh-CN" b="1" dirty="0"/>
              <a:t>The Abstract Syntax Tree for the query</a:t>
            </a:r>
            <a:endParaRPr lang="zh-CN" altLang="zh-CN" dirty="0"/>
          </a:p>
          <a:p>
            <a:pPr lvl="1"/>
            <a:r>
              <a:rPr lang="zh-CN" altLang="zh-CN" dirty="0">
                <a:solidFill>
                  <a:srgbClr val="FF0000"/>
                </a:solidFill>
              </a:rPr>
              <a:t>抽象语法树</a:t>
            </a:r>
            <a:r>
              <a:rPr lang="zh-CN" altLang="en-US" dirty="0">
                <a:solidFill>
                  <a:srgbClr val="FF0000"/>
                </a:solidFill>
              </a:rPr>
              <a:t>（</a:t>
            </a:r>
            <a:r>
              <a:rPr lang="en-US" altLang="zh-CN" dirty="0">
                <a:solidFill>
                  <a:srgbClr val="FF0000"/>
                </a:solidFill>
              </a:rPr>
              <a:t>AST</a:t>
            </a:r>
            <a:r>
              <a:rPr lang="zh-CN" altLang="en-US" dirty="0">
                <a:solidFill>
                  <a:srgbClr val="FF0000"/>
                </a:solidFill>
              </a:rPr>
              <a:t>）</a:t>
            </a:r>
            <a:r>
              <a:rPr lang="zh-CN" altLang="zh-CN" dirty="0"/>
              <a:t>：</a:t>
            </a:r>
            <a:r>
              <a:rPr lang="en-US" altLang="zh-CN" dirty="0"/>
              <a:t>Hive</a:t>
            </a:r>
            <a:r>
              <a:rPr lang="zh-CN" altLang="zh-CN" dirty="0"/>
              <a:t>使用</a:t>
            </a:r>
            <a:r>
              <a:rPr lang="en-US" altLang="zh-CN" dirty="0"/>
              <a:t>Antlr</a:t>
            </a:r>
            <a:r>
              <a:rPr lang="zh-CN" altLang="zh-CN" dirty="0"/>
              <a:t>解析生成器，可以自动地将</a:t>
            </a:r>
            <a:r>
              <a:rPr lang="en-US" altLang="zh-CN" dirty="0"/>
              <a:t>HQL</a:t>
            </a:r>
            <a:r>
              <a:rPr lang="zh-CN" altLang="zh-CN" dirty="0"/>
              <a:t>生成为抽象语法树</a:t>
            </a:r>
          </a:p>
          <a:p>
            <a:pPr lvl="0"/>
            <a:r>
              <a:rPr lang="en-US" altLang="zh-CN" b="1" dirty="0"/>
              <a:t>The dependencies between the different stages of the plan</a:t>
            </a:r>
            <a:endParaRPr lang="zh-CN" altLang="zh-CN" dirty="0"/>
          </a:p>
          <a:p>
            <a:pPr lvl="1"/>
            <a:r>
              <a:rPr lang="en-US" altLang="zh-CN" dirty="0">
                <a:solidFill>
                  <a:srgbClr val="FF0000"/>
                </a:solidFill>
              </a:rPr>
              <a:t>Stage</a:t>
            </a:r>
            <a:r>
              <a:rPr lang="zh-CN" altLang="zh-CN" dirty="0">
                <a:solidFill>
                  <a:srgbClr val="FF0000"/>
                </a:solidFill>
              </a:rPr>
              <a:t>依赖关系</a:t>
            </a:r>
            <a:r>
              <a:rPr lang="zh-CN" altLang="zh-CN" dirty="0"/>
              <a:t>：会列出运行查询</a:t>
            </a:r>
            <a:r>
              <a:rPr lang="zh-CN" altLang="en-US" dirty="0"/>
              <a:t>划分的</a:t>
            </a:r>
            <a:r>
              <a:rPr lang="en-US" altLang="zh-CN" dirty="0"/>
              <a:t>stage</a:t>
            </a:r>
            <a:r>
              <a:rPr lang="zh-CN" altLang="en-US" dirty="0"/>
              <a:t>阶段以及之间的依赖关系</a:t>
            </a:r>
            <a:endParaRPr lang="zh-CN" altLang="zh-CN" dirty="0"/>
          </a:p>
          <a:p>
            <a:pPr lvl="0"/>
            <a:r>
              <a:rPr lang="en-US" altLang="zh-CN" b="1" dirty="0"/>
              <a:t>The description of each of the stages</a:t>
            </a:r>
            <a:endParaRPr lang="zh-CN" altLang="zh-CN" dirty="0"/>
          </a:p>
          <a:p>
            <a:pPr lvl="1"/>
            <a:r>
              <a:rPr lang="en-US" altLang="zh-CN" dirty="0">
                <a:solidFill>
                  <a:srgbClr val="FF0000"/>
                </a:solidFill>
              </a:rPr>
              <a:t>Stage</a:t>
            </a:r>
            <a:r>
              <a:rPr lang="zh-CN" altLang="zh-CN" dirty="0">
                <a:solidFill>
                  <a:srgbClr val="FF0000"/>
                </a:solidFill>
              </a:rPr>
              <a:t>内容</a:t>
            </a:r>
            <a:r>
              <a:rPr lang="zh-CN" altLang="zh-CN" dirty="0"/>
              <a:t>：包含了</a:t>
            </a:r>
            <a:r>
              <a:rPr lang="zh-CN" altLang="en-US" dirty="0"/>
              <a:t>每个</a:t>
            </a:r>
            <a:r>
              <a:rPr lang="en-US" altLang="zh-CN" dirty="0"/>
              <a:t>stage</a:t>
            </a:r>
            <a:r>
              <a:rPr lang="zh-CN" altLang="zh-CN" dirty="0"/>
              <a:t>非常重要的信息，比如运行时的</a:t>
            </a:r>
            <a:r>
              <a:rPr lang="en-US" altLang="zh-CN" dirty="0"/>
              <a:t>operator</a:t>
            </a:r>
            <a:r>
              <a:rPr lang="zh-CN" altLang="zh-CN" dirty="0"/>
              <a:t>和</a:t>
            </a:r>
            <a:r>
              <a:rPr lang="en-US" altLang="zh-CN" dirty="0"/>
              <a:t>sort orders</a:t>
            </a:r>
            <a:r>
              <a:rPr lang="zh-CN" altLang="zh-CN" dirty="0"/>
              <a:t>等具体的信息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 </a:t>
            </a:r>
            <a:r>
              <a:rPr lang="zh-CN" altLang="en-US" dirty="0"/>
              <a:t>通用性能优化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Explain</a:t>
            </a:r>
            <a:r>
              <a:rPr lang="zh-CN" altLang="en-US" dirty="0"/>
              <a:t>查询计划</a:t>
            </a:r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5534663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b="1" dirty="0"/>
              <a:t>explain select </a:t>
            </a:r>
            <a:r>
              <a:rPr lang="en-US" altLang="zh-CN" i="1" dirty="0"/>
              <a:t>count</a:t>
            </a:r>
            <a:r>
              <a:rPr lang="en-US" altLang="zh-CN" dirty="0"/>
              <a:t>(</a:t>
            </a:r>
            <a:r>
              <a:rPr lang="en-US" altLang="zh-CN" i="1" dirty="0"/>
              <a:t>*</a:t>
            </a:r>
            <a:r>
              <a:rPr lang="en-US" altLang="zh-CN" dirty="0"/>
              <a:t>) </a:t>
            </a:r>
            <a:r>
              <a:rPr lang="en-US" altLang="zh-CN" b="1" dirty="0"/>
              <a:t>as </a:t>
            </a:r>
            <a:r>
              <a:rPr lang="en-US" altLang="zh-CN" dirty="0" err="1"/>
              <a:t>cnt</a:t>
            </a:r>
            <a:r>
              <a:rPr lang="en-US" altLang="zh-CN" dirty="0"/>
              <a:t> </a:t>
            </a:r>
            <a:r>
              <a:rPr lang="en-US" altLang="zh-CN" b="1" dirty="0"/>
              <a:t>from </a:t>
            </a:r>
            <a:r>
              <a:rPr lang="en-US" altLang="zh-CN" dirty="0" err="1"/>
              <a:t>tb_emp</a:t>
            </a:r>
            <a:r>
              <a:rPr lang="en-US" altLang="zh-CN" dirty="0"/>
              <a:t> </a:t>
            </a:r>
            <a:r>
              <a:rPr lang="en-US" altLang="zh-CN" b="1" dirty="0"/>
              <a:t>where </a:t>
            </a:r>
            <a:r>
              <a:rPr lang="en-US" altLang="zh-CN" dirty="0" err="1"/>
              <a:t>deptno</a:t>
            </a:r>
            <a:r>
              <a:rPr lang="en-US" altLang="zh-CN" dirty="0"/>
              <a:t> = </a:t>
            </a:r>
            <a:r>
              <a:rPr lang="en-US" altLang="zh-CN" b="1" dirty="0"/>
              <a:t>'10'</a:t>
            </a:r>
            <a:r>
              <a:rPr lang="en-US" altLang="zh-CN" dirty="0"/>
              <a:t>;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 </a:t>
            </a:r>
            <a:r>
              <a:rPr lang="zh-CN" altLang="en-US" dirty="0"/>
              <a:t>通用性能优化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具体实操</a:t>
            </a:r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2" name="图片 11"/>
          <p:cNvPicPr/>
          <p:nvPr/>
        </p:nvPicPr>
        <p:blipFill>
          <a:blip r:embed="rId2"/>
          <a:stretch>
            <a:fillRect/>
          </a:stretch>
        </p:blipFill>
        <p:spPr>
          <a:xfrm>
            <a:off x="1434352" y="2375648"/>
            <a:ext cx="8621656" cy="4016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124926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 </a:t>
            </a:r>
            <a:r>
              <a:rPr lang="zh-CN" altLang="en-US" dirty="0"/>
              <a:t>通用性能优化</a:t>
            </a:r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图片 5"/>
          <p:cNvPicPr/>
          <p:nvPr/>
        </p:nvPicPr>
        <p:blipFill>
          <a:blip r:embed="rId2"/>
          <a:stretch>
            <a:fillRect/>
          </a:stretch>
        </p:blipFill>
        <p:spPr>
          <a:xfrm>
            <a:off x="1112034" y="2364927"/>
            <a:ext cx="10252822" cy="3686250"/>
          </a:xfrm>
          <a:prstGeom prst="rect">
            <a:avLst/>
          </a:prstGeom>
        </p:spPr>
      </p:pic>
      <p:sp>
        <p:nvSpPr>
          <p:cNvPr id="5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710881" y="1646133"/>
            <a:ext cx="10749598" cy="4219575"/>
          </a:xfrm>
        </p:spPr>
        <p:txBody>
          <a:bodyPr/>
          <a:lstStyle/>
          <a:p>
            <a:r>
              <a:rPr lang="en-US" altLang="zh-CN" b="1" dirty="0"/>
              <a:t>explain select </a:t>
            </a:r>
            <a:r>
              <a:rPr lang="en-US" altLang="zh-CN" i="1" dirty="0"/>
              <a:t>count</a:t>
            </a:r>
            <a:r>
              <a:rPr lang="en-US" altLang="zh-CN" dirty="0"/>
              <a:t>(</a:t>
            </a:r>
            <a:r>
              <a:rPr lang="en-US" altLang="zh-CN" i="1" dirty="0"/>
              <a:t>*</a:t>
            </a:r>
            <a:r>
              <a:rPr lang="en-US" altLang="zh-CN" dirty="0"/>
              <a:t>) </a:t>
            </a:r>
            <a:r>
              <a:rPr lang="en-US" altLang="zh-CN" b="1" dirty="0"/>
              <a:t>as </a:t>
            </a:r>
            <a:r>
              <a:rPr lang="en-US" altLang="zh-CN" dirty="0" err="1"/>
              <a:t>cnt</a:t>
            </a:r>
            <a:r>
              <a:rPr lang="en-US" altLang="zh-CN" dirty="0"/>
              <a:t> </a:t>
            </a:r>
            <a:r>
              <a:rPr lang="en-US" altLang="zh-CN" b="1" dirty="0"/>
              <a:t>from </a:t>
            </a:r>
            <a:r>
              <a:rPr lang="en-US" altLang="zh-CN" dirty="0" err="1"/>
              <a:t>tb_emp</a:t>
            </a:r>
            <a:r>
              <a:rPr lang="en-US" altLang="zh-CN" dirty="0"/>
              <a:t> </a:t>
            </a:r>
            <a:r>
              <a:rPr lang="en-US" altLang="zh-CN" b="1" dirty="0"/>
              <a:t>where </a:t>
            </a:r>
            <a:r>
              <a:rPr lang="en-US" altLang="zh-CN" dirty="0" err="1"/>
              <a:t>deptno</a:t>
            </a:r>
            <a:r>
              <a:rPr lang="en-US" altLang="zh-CN" dirty="0"/>
              <a:t> = </a:t>
            </a:r>
            <a:r>
              <a:rPr lang="en-US" altLang="zh-CN" b="1" dirty="0"/>
              <a:t>'10'</a:t>
            </a:r>
            <a:r>
              <a:rPr lang="en-US" altLang="zh-CN" dirty="0"/>
              <a:t>;</a:t>
            </a:r>
            <a:endParaRPr lang="zh-CN" altLang="en-US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16276124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 </a:t>
            </a:r>
            <a:r>
              <a:rPr lang="zh-CN" altLang="en-US" dirty="0"/>
              <a:t>通用性能优化</a:t>
            </a:r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图片 6"/>
          <p:cNvPicPr/>
          <p:nvPr/>
        </p:nvPicPr>
        <p:blipFill>
          <a:blip r:embed="rId2"/>
          <a:stretch>
            <a:fillRect/>
          </a:stretch>
        </p:blipFill>
        <p:spPr>
          <a:xfrm>
            <a:off x="1030942" y="1927412"/>
            <a:ext cx="10623176" cy="3971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442833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Fetch</a:t>
            </a:r>
            <a:r>
              <a:rPr lang="zh-CN" altLang="en-US" dirty="0"/>
              <a:t>抓取机制</a:t>
            </a:r>
            <a:endParaRPr lang="en-US" altLang="zh-CN" dirty="0"/>
          </a:p>
          <a:p>
            <a:r>
              <a:rPr lang="en-US" altLang="zh-CN" dirty="0"/>
              <a:t>MapReduce</a:t>
            </a:r>
            <a:r>
              <a:rPr lang="zh-CN" altLang="en-US" dirty="0"/>
              <a:t>本地模式</a:t>
            </a:r>
            <a:endParaRPr lang="en-US" altLang="zh-CN" dirty="0"/>
          </a:p>
          <a:p>
            <a:r>
              <a:rPr lang="en-US" altLang="zh-CN" dirty="0"/>
              <a:t>join</a:t>
            </a:r>
            <a:r>
              <a:rPr lang="zh-CN" altLang="en-US" dirty="0"/>
              <a:t>查询优化</a:t>
            </a:r>
            <a:endParaRPr lang="en-US" altLang="zh-CN" dirty="0"/>
          </a:p>
          <a:p>
            <a:r>
              <a:rPr lang="zh-CN" altLang="en-US" dirty="0"/>
              <a:t>数据倾斜优化</a:t>
            </a:r>
            <a:endParaRPr lang="en-US" altLang="zh-CN" dirty="0"/>
          </a:p>
          <a:p>
            <a:r>
              <a:rPr lang="en-US" altLang="zh-CN" dirty="0"/>
              <a:t>MapReduce Task</a:t>
            </a:r>
            <a:r>
              <a:rPr lang="zh-CN" altLang="en-US" dirty="0"/>
              <a:t>并行度调整</a:t>
            </a:r>
            <a:endParaRPr lang="en-US" altLang="zh-CN" dirty="0"/>
          </a:p>
          <a:p>
            <a:r>
              <a:rPr lang="zh-CN" altLang="en-US" dirty="0"/>
              <a:t>执行计划</a:t>
            </a:r>
            <a:r>
              <a:rPr lang="en-US" altLang="zh-CN" dirty="0"/>
              <a:t>explain</a:t>
            </a:r>
          </a:p>
          <a:p>
            <a:r>
              <a:rPr lang="zh-CN" altLang="en-US" dirty="0">
                <a:solidFill>
                  <a:srgbClr val="C00000"/>
                </a:solidFill>
              </a:rPr>
              <a:t>其他优化措施</a:t>
            </a:r>
          </a:p>
        </p:txBody>
      </p:sp>
    </p:spTree>
    <p:extLst>
      <p:ext uri="{BB962C8B-B14F-4D97-AF65-F5344CB8AC3E}">
        <p14:creationId xmlns:p14="http://schemas.microsoft.com/office/powerpoint/2010/main" val="2507127125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Hive</a:t>
            </a:r>
            <a:r>
              <a:rPr lang="zh-CN" altLang="en-US" dirty="0"/>
              <a:t>会将一个查询转化成一个或者多个阶段。阶段可以是</a:t>
            </a:r>
            <a:r>
              <a:rPr lang="en-US" altLang="zh-CN" dirty="0"/>
              <a:t>MapReduce</a:t>
            </a:r>
            <a:r>
              <a:rPr lang="zh-CN" altLang="en-US" dirty="0"/>
              <a:t>阶段、抽样阶段、合并阶段、</a:t>
            </a:r>
            <a:r>
              <a:rPr lang="en-US" altLang="zh-CN" dirty="0"/>
              <a:t>limit</a:t>
            </a:r>
            <a:r>
              <a:rPr lang="zh-CN" altLang="en-US" dirty="0"/>
              <a:t>阶段，或者</a:t>
            </a:r>
            <a:r>
              <a:rPr lang="en-US" altLang="zh-CN" dirty="0"/>
              <a:t>Hive</a:t>
            </a:r>
            <a:r>
              <a:rPr lang="zh-CN" altLang="en-US" dirty="0"/>
              <a:t>执行过程中可能需要的其他阶段。</a:t>
            </a:r>
          </a:p>
          <a:p>
            <a:r>
              <a:rPr lang="zh-CN" altLang="en-US" dirty="0">
                <a:solidFill>
                  <a:srgbClr val="92D050"/>
                </a:solidFill>
              </a:rPr>
              <a:t>默认情况下，</a:t>
            </a:r>
            <a:r>
              <a:rPr lang="en-US" altLang="zh-CN" dirty="0">
                <a:solidFill>
                  <a:srgbClr val="92D050"/>
                </a:solidFill>
              </a:rPr>
              <a:t>Hive</a:t>
            </a:r>
            <a:r>
              <a:rPr lang="zh-CN" altLang="en-US" dirty="0">
                <a:solidFill>
                  <a:srgbClr val="92D050"/>
                </a:solidFill>
              </a:rPr>
              <a:t>一次只会执行一个阶段</a:t>
            </a:r>
            <a:r>
              <a:rPr lang="zh-CN" altLang="en-US" dirty="0"/>
              <a:t>。不过，某个特定的</a:t>
            </a:r>
            <a:r>
              <a:rPr lang="en-US" altLang="zh-CN" dirty="0"/>
              <a:t>job</a:t>
            </a:r>
            <a:r>
              <a:rPr lang="zh-CN" altLang="en-US" dirty="0"/>
              <a:t>可能包含众多的阶段，而这些阶段可能并非完全互相依赖的，也就是说有些阶段是可以并行执行的，这样可能使得整个</a:t>
            </a:r>
            <a:r>
              <a:rPr lang="en-US" altLang="zh-CN" dirty="0"/>
              <a:t>job</a:t>
            </a:r>
            <a:r>
              <a:rPr lang="zh-CN" altLang="en-US" dirty="0"/>
              <a:t>的执行时间缩短。</a:t>
            </a:r>
          </a:p>
          <a:p>
            <a:r>
              <a:rPr lang="zh-CN" altLang="en-US" dirty="0"/>
              <a:t>通过设置参数</a:t>
            </a:r>
            <a:r>
              <a:rPr lang="en-US" altLang="zh-CN" dirty="0" err="1"/>
              <a:t>hive.exec.parallel</a:t>
            </a:r>
            <a:r>
              <a:rPr lang="zh-CN" altLang="en-US" dirty="0"/>
              <a:t>值为</a:t>
            </a:r>
            <a:r>
              <a:rPr lang="en-US" altLang="zh-CN" dirty="0"/>
              <a:t>true</a:t>
            </a:r>
            <a:r>
              <a:rPr lang="zh-CN" altLang="en-US" dirty="0"/>
              <a:t>，就可以开启并发执行。在共享集群中，需要注意下，如果</a:t>
            </a:r>
            <a:r>
              <a:rPr lang="en-US" altLang="zh-CN" dirty="0"/>
              <a:t>job</a:t>
            </a:r>
            <a:r>
              <a:rPr lang="zh-CN" altLang="en-US" dirty="0"/>
              <a:t>中并行阶段增多，那么集群利用率就会增加。</a:t>
            </a:r>
          </a:p>
          <a:p>
            <a:pPr marL="0" indent="0">
              <a:buNone/>
            </a:pPr>
            <a:r>
              <a:rPr lang="en-US" altLang="zh-CN" dirty="0"/>
              <a:t>set </a:t>
            </a:r>
            <a:r>
              <a:rPr lang="en-US" altLang="zh-CN" dirty="0" err="1"/>
              <a:t>hive.exec.parallel</a:t>
            </a:r>
            <a:r>
              <a:rPr lang="en-US" altLang="zh-CN" dirty="0"/>
              <a:t>=true;              //</a:t>
            </a:r>
            <a:r>
              <a:rPr lang="zh-CN" altLang="en-US" dirty="0"/>
              <a:t>打开任务并行执行</a:t>
            </a:r>
          </a:p>
          <a:p>
            <a:pPr marL="0" indent="0">
              <a:buNone/>
            </a:pPr>
            <a:r>
              <a:rPr lang="en-US" altLang="zh-CN" dirty="0"/>
              <a:t>set </a:t>
            </a:r>
            <a:r>
              <a:rPr lang="en-US" altLang="zh-CN" dirty="0" err="1"/>
              <a:t>hive.exec.parallel.thread.number</a:t>
            </a:r>
            <a:r>
              <a:rPr lang="en-US" altLang="zh-CN" dirty="0"/>
              <a:t>=16;  //</a:t>
            </a:r>
            <a:r>
              <a:rPr lang="zh-CN" altLang="en-US" dirty="0"/>
              <a:t>同一个</a:t>
            </a:r>
            <a:r>
              <a:rPr lang="en-US" altLang="zh-CN" dirty="0"/>
              <a:t>sql</a:t>
            </a:r>
            <a:r>
              <a:rPr lang="zh-CN" altLang="en-US" dirty="0"/>
              <a:t>允许最大并行度，默认为</a:t>
            </a:r>
            <a:r>
              <a:rPr lang="en-US" altLang="zh-CN" dirty="0"/>
              <a:t>8</a:t>
            </a:r>
            <a:r>
              <a:rPr lang="zh-CN" altLang="en-US" dirty="0"/>
              <a:t>。</a:t>
            </a:r>
          </a:p>
          <a:p>
            <a:r>
              <a:rPr lang="zh-CN" altLang="en-US" dirty="0"/>
              <a:t>在系统资源比较空闲的时候才有优势，否则，没资源，并行也起不来。</a:t>
            </a:r>
          </a:p>
          <a:p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 </a:t>
            </a:r>
            <a:r>
              <a:rPr lang="zh-CN" altLang="en-US" dirty="0"/>
              <a:t>通用性能优化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并行执行机制</a:t>
            </a:r>
          </a:p>
        </p:txBody>
      </p:sp>
    </p:spTree>
    <p:extLst>
      <p:ext uri="{BB962C8B-B14F-4D97-AF65-F5344CB8AC3E}">
        <p14:creationId xmlns:p14="http://schemas.microsoft.com/office/powerpoint/2010/main" val="505503851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Hive</a:t>
            </a:r>
            <a:r>
              <a:rPr lang="zh-CN" altLang="en-US" dirty="0"/>
              <a:t>提供了一个严格模式，可以</a:t>
            </a:r>
            <a:r>
              <a:rPr lang="zh-CN" altLang="en-US" dirty="0">
                <a:solidFill>
                  <a:srgbClr val="92D050"/>
                </a:solidFill>
              </a:rPr>
              <a:t>防止用户执行那些可能意向不到的不好的影响的查询</a:t>
            </a:r>
            <a:r>
              <a:rPr lang="zh-CN" altLang="en-US" dirty="0"/>
              <a:t>；</a:t>
            </a:r>
          </a:p>
          <a:p>
            <a:r>
              <a:rPr lang="zh-CN" altLang="en-US" dirty="0"/>
              <a:t>设置属性</a:t>
            </a:r>
            <a:r>
              <a:rPr lang="en-US" altLang="zh-CN" dirty="0" err="1">
                <a:solidFill>
                  <a:srgbClr val="92D050"/>
                </a:solidFill>
              </a:rPr>
              <a:t>hive.mapred.mode</a:t>
            </a:r>
            <a:r>
              <a:rPr lang="zh-CN" altLang="en-US" dirty="0"/>
              <a:t>，默认是非严格模式</a:t>
            </a:r>
            <a:r>
              <a:rPr lang="en-US" altLang="zh-CN" dirty="0" err="1"/>
              <a:t>nonstrict</a:t>
            </a:r>
            <a:r>
              <a:rPr lang="en-US" altLang="zh-CN" dirty="0"/>
              <a:t> </a:t>
            </a:r>
            <a:r>
              <a:rPr lang="zh-CN" altLang="en-US" dirty="0"/>
              <a:t>。开启严格模式需要修改为</a:t>
            </a:r>
            <a:r>
              <a:rPr lang="en-US" altLang="zh-CN" dirty="0"/>
              <a:t>strict</a:t>
            </a:r>
            <a:r>
              <a:rPr lang="zh-CN" altLang="en-US" dirty="0"/>
              <a:t>；</a:t>
            </a:r>
            <a:endParaRPr lang="en-US" altLang="zh-CN" dirty="0"/>
          </a:p>
          <a:p>
            <a:r>
              <a:rPr lang="zh-CN" altLang="en-US" dirty="0"/>
              <a:t>开启严格模式可以禁止</a:t>
            </a:r>
            <a:r>
              <a:rPr lang="en-US" altLang="zh-CN" dirty="0"/>
              <a:t>3</a:t>
            </a:r>
            <a:r>
              <a:rPr lang="zh-CN" altLang="en-US" dirty="0"/>
              <a:t>种类型的查询：</a:t>
            </a:r>
          </a:p>
          <a:p>
            <a:pPr marL="0" indent="0">
              <a:buNone/>
            </a:pPr>
            <a:r>
              <a:rPr lang="en-US" altLang="zh-CN" dirty="0"/>
              <a:t>1</a:t>
            </a:r>
            <a:r>
              <a:rPr lang="zh-CN" altLang="en-US" dirty="0"/>
              <a:t>）对于分区表，除非</a:t>
            </a:r>
            <a:r>
              <a:rPr lang="en-US" altLang="zh-CN" dirty="0"/>
              <a:t>where</a:t>
            </a:r>
            <a:r>
              <a:rPr lang="zh-CN" altLang="en-US" dirty="0"/>
              <a:t>语句中含有分区字段过滤条件来限制范围，否则不允许执行。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2</a:t>
            </a:r>
            <a:r>
              <a:rPr lang="zh-CN" altLang="en-US" dirty="0"/>
              <a:t>）对于使用了</a:t>
            </a:r>
            <a:r>
              <a:rPr lang="en-US" altLang="zh-CN" dirty="0"/>
              <a:t>order by</a:t>
            </a:r>
            <a:r>
              <a:rPr lang="zh-CN" altLang="en-US" dirty="0"/>
              <a:t>语句的查询，要求必须使用</a:t>
            </a:r>
            <a:r>
              <a:rPr lang="en-US" altLang="zh-CN" dirty="0"/>
              <a:t>limit</a:t>
            </a:r>
            <a:r>
              <a:rPr lang="zh-CN" altLang="en-US" dirty="0"/>
              <a:t>语句。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3</a:t>
            </a:r>
            <a:r>
              <a:rPr lang="zh-CN" altLang="en-US" dirty="0"/>
              <a:t>）限制笛卡尔积的查询。</a:t>
            </a: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 </a:t>
            </a:r>
            <a:r>
              <a:rPr lang="zh-CN" altLang="en-US" dirty="0"/>
              <a:t>通用性能优化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严格模式</a:t>
            </a:r>
          </a:p>
        </p:txBody>
      </p:sp>
    </p:spTree>
    <p:extLst>
      <p:ext uri="{BB962C8B-B14F-4D97-AF65-F5344CB8AC3E}">
        <p14:creationId xmlns:p14="http://schemas.microsoft.com/office/powerpoint/2010/main" val="607309182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根据一定的法则推测出“拖后腿”的任务，并为这样的任务启动一个备份任务，让该任务与原始任务同时处理同一份数据，并最终选用最先成功运行完成任务的计算结果作为最终结果。</a:t>
            </a:r>
            <a:endParaRPr lang="en-US" altLang="zh-CN" dirty="0"/>
          </a:p>
          <a:p>
            <a:r>
              <a:rPr lang="en-US" altLang="zh-CN" dirty="0"/>
              <a:t>hadoop</a:t>
            </a:r>
            <a:r>
              <a:rPr lang="zh-CN" altLang="en-US" dirty="0"/>
              <a:t>中默认</a:t>
            </a:r>
            <a:r>
              <a:rPr lang="en-US" altLang="zh-CN" dirty="0"/>
              <a:t>MapReduce</a:t>
            </a:r>
            <a:r>
              <a:rPr lang="zh-CN" altLang="en-US" dirty="0"/>
              <a:t>两个阶段都开启了推测执行机制。</a:t>
            </a:r>
            <a:endParaRPr lang="en-US" altLang="zh-CN" dirty="0"/>
          </a:p>
          <a:p>
            <a:r>
              <a:rPr lang="en-US" altLang="zh-CN" dirty="0" err="1"/>
              <a:t>hive.mapred.reduce.tasks.speculative.execution</a:t>
            </a: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 </a:t>
            </a:r>
            <a:r>
              <a:rPr lang="zh-CN" altLang="en-US" dirty="0"/>
              <a:t>通用性能优化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MapReduce</a:t>
            </a:r>
            <a:r>
              <a:rPr lang="zh-CN" altLang="en-US" dirty="0"/>
              <a:t>推测执行机制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0463" y="4196875"/>
            <a:ext cx="4290432" cy="1089754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634871847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4A7A685B-F94D-194F-BA07-9413F6ABF74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Hive </a:t>
            </a:r>
            <a:r>
              <a:rPr lang="zh-CN" altLang="en-US" dirty="0"/>
              <a:t>函数高阶应用</a:t>
            </a:r>
            <a:endParaRPr lang="en-US" altLang="zh-CN" dirty="0"/>
          </a:p>
          <a:p>
            <a:r>
              <a:rPr lang="en-US" altLang="zh-CN" dirty="0"/>
              <a:t>Hive </a:t>
            </a:r>
            <a:r>
              <a:rPr lang="zh-CN" altLang="en-US" dirty="0"/>
              <a:t>窗口函数</a:t>
            </a:r>
            <a:endParaRPr lang="en-US" altLang="zh-CN" dirty="0"/>
          </a:p>
          <a:p>
            <a:r>
              <a:rPr lang="en-US" altLang="zh-CN" dirty="0"/>
              <a:t>Hive </a:t>
            </a:r>
            <a:r>
              <a:rPr lang="zh-CN" altLang="en-US" dirty="0"/>
              <a:t>数据压缩、文件存储格式</a:t>
            </a:r>
            <a:endParaRPr lang="en-US" altLang="zh-CN" dirty="0"/>
          </a:p>
          <a:p>
            <a:r>
              <a:rPr lang="en-US" altLang="zh-CN" dirty="0"/>
              <a:t>Hive </a:t>
            </a:r>
            <a:r>
              <a:rPr lang="zh-CN" altLang="en-US" dirty="0"/>
              <a:t>通用性能优化</a:t>
            </a:r>
            <a:endParaRPr lang="en-US" altLang="zh-CN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A9F82B00-895D-5847-806D-43DBD7865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b="0" dirty="0"/>
              <a:t>Hive</a:t>
            </a:r>
            <a:r>
              <a:rPr kumimoji="1" lang="zh-CN" altLang="en-US" b="0" dirty="0"/>
              <a:t>函数高阶应用、性能调优</a:t>
            </a:r>
            <a:endParaRPr lang="zh-CN" altLang="en-US" b="0" dirty="0"/>
          </a:p>
        </p:txBody>
      </p:sp>
    </p:spTree>
    <p:extLst>
      <p:ext uri="{BB962C8B-B14F-4D97-AF65-F5344CB8AC3E}">
        <p14:creationId xmlns:p14="http://schemas.microsoft.com/office/powerpoint/2010/main" val="1920213166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5EC2059-C43B-E74C-9676-118DAF47C65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/>
              <a:t>掌握</a:t>
            </a:r>
            <a:r>
              <a:rPr kumimoji="1" lang="en-US" altLang="zh-CN" dirty="0"/>
              <a:t>explode</a:t>
            </a:r>
            <a:r>
              <a:rPr kumimoji="1" lang="zh-CN" altLang="en-US" dirty="0"/>
              <a:t>函数、侧视图使用</a:t>
            </a:r>
          </a:p>
          <a:p>
            <a:r>
              <a:rPr kumimoji="1" lang="zh-CN" altLang="en-US" dirty="0"/>
              <a:t>掌握行列转换、</a:t>
            </a:r>
            <a:r>
              <a:rPr kumimoji="1" lang="en-US" altLang="zh-CN" dirty="0"/>
              <a:t>json</a:t>
            </a:r>
            <a:r>
              <a:rPr kumimoji="1" lang="zh-CN" altLang="en-US" dirty="0"/>
              <a:t>数据处理</a:t>
            </a:r>
          </a:p>
          <a:p>
            <a:r>
              <a:rPr kumimoji="1" lang="zh-CN" altLang="en-US" dirty="0"/>
              <a:t>掌握窗口函数的使用</a:t>
            </a:r>
          </a:p>
          <a:p>
            <a:r>
              <a:rPr kumimoji="1" lang="zh-CN" altLang="en-US" dirty="0"/>
              <a:t>知道</a:t>
            </a:r>
            <a:r>
              <a:rPr kumimoji="1" lang="en-US" altLang="zh-CN" dirty="0"/>
              <a:t>Hive</a:t>
            </a:r>
            <a:r>
              <a:rPr kumimoji="1" lang="zh-CN" altLang="en-US" dirty="0"/>
              <a:t>数据压缩、文件存储格式</a:t>
            </a:r>
          </a:p>
          <a:p>
            <a:r>
              <a:rPr kumimoji="1" lang="zh-CN" altLang="en-US" dirty="0"/>
              <a:t>掌握</a:t>
            </a:r>
            <a:r>
              <a:rPr kumimoji="1" lang="en-US" altLang="zh-CN" dirty="0"/>
              <a:t>Hive</a:t>
            </a:r>
            <a:r>
              <a:rPr kumimoji="1" lang="zh-CN" altLang="en-US" dirty="0"/>
              <a:t>通用调优</a:t>
            </a:r>
            <a:endParaRPr lang="zh-CN" altLang="en-US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F29EDBEC-5E42-F040-B63A-408C1ED4A9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0" dirty="0">
                <a:solidFill>
                  <a:srgbClr val="595959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Hive</a:t>
            </a:r>
            <a:r>
              <a:rPr lang="zh-CN" altLang="en-US" b="0" dirty="0">
                <a:solidFill>
                  <a:srgbClr val="595959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函数高阶应用、性能调优</a:t>
            </a:r>
            <a:endParaRPr lang="zh-CN" altLang="en-US" b="0" dirty="0"/>
          </a:p>
        </p:txBody>
      </p:sp>
    </p:spTree>
    <p:extLst>
      <p:ext uri="{BB962C8B-B14F-4D97-AF65-F5344CB8AC3E}">
        <p14:creationId xmlns:p14="http://schemas.microsoft.com/office/powerpoint/2010/main" val="28928224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zh-CN" altLang="en-US" dirty="0"/>
              <a:t>从</a:t>
            </a:r>
            <a:r>
              <a:rPr lang="en-US" altLang="zh-CN" dirty="0">
                <a:solidFill>
                  <a:srgbClr val="FF0000"/>
                </a:solidFill>
              </a:rPr>
              <a:t>SQL</a:t>
            </a:r>
            <a:r>
              <a:rPr lang="zh-CN" altLang="en-US" dirty="0">
                <a:solidFill>
                  <a:srgbClr val="FF0000"/>
                </a:solidFill>
              </a:rPr>
              <a:t>层面</a:t>
            </a:r>
            <a:r>
              <a:rPr lang="zh-CN" altLang="en-US" dirty="0"/>
              <a:t>上来说上述问题的解决方案是：对两张表进行</a:t>
            </a:r>
            <a:r>
              <a:rPr lang="en-US" altLang="zh-CN" dirty="0">
                <a:solidFill>
                  <a:srgbClr val="FF0000"/>
                </a:solidFill>
              </a:rPr>
              <a:t>join</a:t>
            </a:r>
            <a:r>
              <a:rPr lang="zh-CN" altLang="en-US" dirty="0">
                <a:solidFill>
                  <a:srgbClr val="FF0000"/>
                </a:solidFill>
              </a:rPr>
              <a:t>关联</a:t>
            </a:r>
            <a:r>
              <a:rPr lang="zh-CN" altLang="en-US" dirty="0"/>
              <a:t>查询</a:t>
            </a:r>
            <a:r>
              <a:rPr lang="en-US" altLang="zh-CN" dirty="0"/>
              <a:t>;</a:t>
            </a:r>
            <a:endParaRPr lang="zh-CN" altLang="en-US" dirty="0"/>
          </a:p>
          <a:p>
            <a:pPr marL="342900" indent="-342900">
              <a:buFont typeface="+mj-lt"/>
              <a:buAutoNum type="arabicPeriod"/>
            </a:pPr>
            <a:r>
              <a:rPr lang="en-US" altLang="zh-CN" dirty="0"/>
              <a:t>Hive</a:t>
            </a:r>
            <a:r>
              <a:rPr lang="zh-CN" altLang="en-US" dirty="0"/>
              <a:t>专门提供了语法</a:t>
            </a:r>
            <a:r>
              <a:rPr lang="en-US" altLang="zh-CN" dirty="0">
                <a:solidFill>
                  <a:srgbClr val="92D050"/>
                </a:solidFill>
              </a:rPr>
              <a:t>lateral View</a:t>
            </a:r>
            <a:r>
              <a:rPr lang="zh-CN" altLang="en-US" dirty="0">
                <a:solidFill>
                  <a:srgbClr val="92D050"/>
                </a:solidFill>
              </a:rPr>
              <a:t>侧视图</a:t>
            </a:r>
            <a:r>
              <a:rPr lang="zh-CN" altLang="en-US" dirty="0"/>
              <a:t>，专门用于搭配</a:t>
            </a:r>
            <a:r>
              <a:rPr lang="en-US" altLang="zh-CN" dirty="0"/>
              <a:t>explode</a:t>
            </a:r>
            <a:r>
              <a:rPr lang="zh-CN" altLang="en-US" dirty="0"/>
              <a:t>这样的</a:t>
            </a:r>
            <a:r>
              <a:rPr lang="en-US" altLang="zh-CN" dirty="0"/>
              <a:t>UDTF</a:t>
            </a:r>
            <a:r>
              <a:rPr lang="zh-CN" altLang="en-US" dirty="0"/>
              <a:t>函数，以满足上述需要。</a:t>
            </a:r>
          </a:p>
          <a:p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 UDTF</a:t>
            </a:r>
            <a:r>
              <a:rPr lang="zh-CN" altLang="en-US" dirty="0"/>
              <a:t>之</a:t>
            </a:r>
            <a:r>
              <a:rPr lang="en-US" altLang="zh-CN" dirty="0"/>
              <a:t>explode</a:t>
            </a:r>
            <a:r>
              <a:rPr lang="zh-CN" altLang="en-US" dirty="0"/>
              <a:t>函数</a:t>
            </a: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UDTF</a:t>
            </a:r>
            <a:r>
              <a:rPr lang="zh-CN" altLang="en-US" dirty="0"/>
              <a:t>语法限制解决</a:t>
            </a:r>
          </a:p>
        </p:txBody>
      </p:sp>
      <p:sp>
        <p:nvSpPr>
          <p:cNvPr id="6" name="TextBox 3">
            <a:extLst>
              <a:ext uri="{FF2B5EF4-FFF2-40B4-BE49-F238E27FC236}">
                <a16:creationId xmlns:a16="http://schemas.microsoft.com/office/drawing/2014/main" id="{0C998B78-AB18-3C47-A1C7-25AE9A3A40B0}"/>
              </a:ext>
            </a:extLst>
          </p:cNvPr>
          <p:cNvSpPr txBox="1"/>
          <p:nvPr/>
        </p:nvSpPr>
        <p:spPr>
          <a:xfrm>
            <a:off x="454311" y="4175792"/>
            <a:ext cx="5088272" cy="769441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1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--step5: lateral view +explode</a:t>
            </a:r>
            <a:br>
              <a:rPr lang="zh-CN" altLang="zh-CN" sz="11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1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select </a:t>
            </a:r>
            <a:r>
              <a:rPr lang="zh-CN" altLang="zh-CN" sz="11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a</a:t>
            </a:r>
            <a: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.</a:t>
            </a:r>
            <a:r>
              <a:rPr lang="zh-CN" altLang="zh-CN" sz="11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team_name</a:t>
            </a:r>
            <a: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r>
              <a:rPr lang="zh-CN" altLang="zh-CN" sz="11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b</a:t>
            </a:r>
            <a: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.</a:t>
            </a:r>
            <a:r>
              <a:rPr lang="zh-CN" altLang="zh-CN" sz="11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year</a:t>
            </a:r>
            <a:br>
              <a:rPr lang="zh-CN" altLang="zh-CN" sz="11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1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from </a:t>
            </a:r>
            <a:r>
              <a:rPr lang="zh-CN" altLang="zh-CN" sz="11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the_nba_championship a </a:t>
            </a:r>
            <a:r>
              <a:rPr lang="zh-CN" altLang="zh-CN" sz="11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lateral view </a:t>
            </a:r>
            <a:r>
              <a:rPr lang="zh-CN" altLang="zh-CN" sz="1100" i="1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explode</a:t>
            </a:r>
            <a: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(</a:t>
            </a:r>
            <a:r>
              <a:rPr lang="zh-CN" altLang="zh-CN" sz="11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champion_year</a:t>
            </a:r>
            <a: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) </a:t>
            </a:r>
            <a:r>
              <a:rPr lang="zh-CN" altLang="zh-CN" sz="11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b </a:t>
            </a:r>
            <a:r>
              <a:rPr lang="zh-CN" altLang="zh-CN" sz="11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as </a:t>
            </a:r>
            <a:r>
              <a:rPr lang="zh-CN" altLang="zh-CN" sz="11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year</a:t>
            </a:r>
            <a:br>
              <a:rPr lang="zh-CN" altLang="zh-CN" sz="11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1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order by </a:t>
            </a:r>
            <a:r>
              <a:rPr lang="zh-CN" altLang="zh-CN" sz="11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b</a:t>
            </a:r>
            <a: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.</a:t>
            </a:r>
            <a:r>
              <a:rPr lang="zh-CN" altLang="zh-CN" sz="11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year </a:t>
            </a:r>
            <a:r>
              <a:rPr lang="zh-CN" altLang="zh-CN" sz="11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desc</a:t>
            </a:r>
            <a: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;</a:t>
            </a:r>
            <a:endParaRPr lang="zh-CN" altLang="zh-CN" sz="1400" dirty="0">
              <a:latin typeface="Arial" panose="020B0604020202020204" pitchFamily="34" charset="0"/>
            </a:endParaRP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8764" y="3117616"/>
            <a:ext cx="4512109" cy="2885794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222044980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56457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691FACA-E1ED-6A48-A1E4-D925AAC030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/>
                </a:solidFill>
              </a:rPr>
              <a:t>UDTF</a:t>
            </a:r>
            <a:r>
              <a:rPr lang="zh-CN" altLang="en-US" dirty="0">
                <a:solidFill>
                  <a:schemeClr val="tx1"/>
                </a:solidFill>
              </a:rPr>
              <a:t>之</a:t>
            </a:r>
            <a:r>
              <a:rPr lang="en-US" altLang="zh-CN" dirty="0">
                <a:solidFill>
                  <a:schemeClr val="tx1"/>
                </a:solidFill>
              </a:rPr>
              <a:t>explode</a:t>
            </a:r>
            <a:r>
              <a:rPr lang="zh-CN" altLang="en-US" dirty="0">
                <a:solidFill>
                  <a:schemeClr val="tx1"/>
                </a:solidFill>
              </a:rPr>
              <a:t>函数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en-US" altLang="zh-CN" dirty="0">
                <a:solidFill>
                  <a:srgbClr val="C00000"/>
                </a:solidFill>
              </a:rPr>
              <a:t>Lateral View</a:t>
            </a:r>
            <a:r>
              <a:rPr lang="zh-CN" altLang="en-US" dirty="0">
                <a:solidFill>
                  <a:srgbClr val="C00000"/>
                </a:solidFill>
              </a:rPr>
              <a:t>侧视图</a:t>
            </a:r>
            <a:endParaRPr lang="en-US" altLang="zh-CN" dirty="0">
              <a:solidFill>
                <a:srgbClr val="C00000"/>
              </a:solidFill>
            </a:endParaRPr>
          </a:p>
          <a:p>
            <a:r>
              <a:rPr lang="en-US" altLang="zh-CN" dirty="0">
                <a:solidFill>
                  <a:schemeClr val="tx1"/>
                </a:solidFill>
              </a:rPr>
              <a:t>Hive</a:t>
            </a:r>
            <a:r>
              <a:rPr lang="zh-CN" altLang="en-US" dirty="0">
                <a:solidFill>
                  <a:schemeClr val="tx1"/>
                </a:solidFill>
              </a:rPr>
              <a:t>行列转换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en-US" altLang="zh-CN" dirty="0">
                <a:solidFill>
                  <a:schemeClr val="tx1"/>
                </a:solidFill>
              </a:rPr>
              <a:t>Hive json</a:t>
            </a:r>
            <a:r>
              <a:rPr lang="zh-CN" altLang="en-US" dirty="0">
                <a:solidFill>
                  <a:schemeClr val="tx1"/>
                </a:solidFill>
              </a:rPr>
              <a:t>格式数据处理</a:t>
            </a:r>
            <a:endParaRPr lang="en-US" altLang="zh-C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11285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92D050"/>
                </a:solidFill>
              </a:rPr>
              <a:t>Lateral View</a:t>
            </a:r>
            <a:r>
              <a:rPr lang="zh-CN" altLang="en-US" dirty="0"/>
              <a:t>是一种特殊的语法，</a:t>
            </a:r>
            <a:r>
              <a:rPr lang="zh-CN" altLang="en-US" dirty="0">
                <a:solidFill>
                  <a:srgbClr val="FF0000"/>
                </a:solidFill>
              </a:rPr>
              <a:t>主要搭配</a:t>
            </a:r>
            <a:r>
              <a:rPr lang="en-US" altLang="zh-CN" dirty="0">
                <a:solidFill>
                  <a:srgbClr val="FF0000"/>
                </a:solidFill>
              </a:rPr>
              <a:t>UDTF</a:t>
            </a:r>
            <a:r>
              <a:rPr lang="zh-CN" altLang="en-US" dirty="0">
                <a:solidFill>
                  <a:srgbClr val="92D050"/>
                </a:solidFill>
              </a:rPr>
              <a:t>类型函数一起使用</a:t>
            </a:r>
            <a:r>
              <a:rPr lang="zh-CN" altLang="en-US" dirty="0"/>
              <a:t>，用于解决</a:t>
            </a:r>
            <a:r>
              <a:rPr lang="en-US" altLang="zh-CN" dirty="0"/>
              <a:t>UDTF</a:t>
            </a:r>
            <a:r>
              <a:rPr lang="zh-CN" altLang="en-US" dirty="0"/>
              <a:t>函数的一些查询限制的问题。</a:t>
            </a:r>
          </a:p>
          <a:p>
            <a:r>
              <a:rPr lang="zh-CN" altLang="en-US" b="1" dirty="0">
                <a:solidFill>
                  <a:srgbClr val="FF0000"/>
                </a:solidFill>
              </a:rPr>
              <a:t>一般只要使用</a:t>
            </a:r>
            <a:r>
              <a:rPr lang="en-US" altLang="zh-CN" b="1" dirty="0">
                <a:solidFill>
                  <a:srgbClr val="FF0000"/>
                </a:solidFill>
              </a:rPr>
              <a:t>UDTF</a:t>
            </a:r>
            <a:r>
              <a:rPr lang="zh-CN" altLang="en-US" b="1" dirty="0">
                <a:solidFill>
                  <a:srgbClr val="FF0000"/>
                </a:solidFill>
              </a:rPr>
              <a:t>，就会固定搭配</a:t>
            </a:r>
            <a:r>
              <a:rPr lang="en-US" altLang="zh-CN" b="1" dirty="0">
                <a:solidFill>
                  <a:srgbClr val="FF0000"/>
                </a:solidFill>
              </a:rPr>
              <a:t>lateral view</a:t>
            </a:r>
            <a:r>
              <a:rPr lang="zh-CN" altLang="en-US" b="1" dirty="0">
                <a:solidFill>
                  <a:srgbClr val="FF0000"/>
                </a:solidFill>
              </a:rPr>
              <a:t>使用</a:t>
            </a:r>
            <a:r>
              <a:rPr lang="zh-CN" altLang="en-US" dirty="0"/>
              <a:t>。</a:t>
            </a:r>
          </a:p>
          <a:p>
            <a:pPr marL="0" indent="0">
              <a:buNone/>
            </a:pPr>
            <a:r>
              <a:rPr lang="zh-CN" altLang="en-US" dirty="0"/>
              <a:t>官方链接：</a:t>
            </a:r>
            <a:r>
              <a:rPr lang="en-US" altLang="zh-CN" dirty="0">
                <a:hlinkClick r:id="rId2"/>
              </a:rPr>
              <a:t>https://cwiki.apache.org/confluence/display/Hive/LanguageManual+LateralView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 Lateral View </a:t>
            </a:r>
            <a:r>
              <a:rPr lang="zh-CN" altLang="en-US" dirty="0"/>
              <a:t>侧视图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概念</a:t>
            </a:r>
          </a:p>
        </p:txBody>
      </p:sp>
    </p:spTree>
    <p:extLst>
      <p:ext uri="{BB962C8B-B14F-4D97-AF65-F5344CB8AC3E}">
        <p14:creationId xmlns:p14="http://schemas.microsoft.com/office/powerpoint/2010/main" val="16591088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占位符 1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92D050"/>
                </a:solidFill>
              </a:rPr>
              <a:t>将</a:t>
            </a:r>
            <a:r>
              <a:rPr lang="en-US" altLang="zh-CN" dirty="0">
                <a:solidFill>
                  <a:srgbClr val="92D050"/>
                </a:solidFill>
              </a:rPr>
              <a:t>UDTF</a:t>
            </a:r>
            <a:r>
              <a:rPr lang="zh-CN" altLang="en-US" dirty="0">
                <a:solidFill>
                  <a:srgbClr val="92D050"/>
                </a:solidFill>
              </a:rPr>
              <a:t>的结果构建成一个类似于视图的表，然后将原表中的每一行和</a:t>
            </a:r>
            <a:r>
              <a:rPr lang="en-US" altLang="zh-CN" dirty="0">
                <a:solidFill>
                  <a:srgbClr val="92D050"/>
                </a:solidFill>
              </a:rPr>
              <a:t>UDTF</a:t>
            </a:r>
            <a:r>
              <a:rPr lang="zh-CN" altLang="en-US" dirty="0">
                <a:solidFill>
                  <a:srgbClr val="92D050"/>
                </a:solidFill>
              </a:rPr>
              <a:t>函数输出的每一行进行连接，生成一张新的虚拟表</a:t>
            </a:r>
            <a:r>
              <a:rPr lang="zh-CN" altLang="en-US" dirty="0"/>
              <a:t>。这样就避免了</a:t>
            </a:r>
            <a:r>
              <a:rPr lang="en-US" altLang="zh-CN" dirty="0"/>
              <a:t>UDTF</a:t>
            </a:r>
            <a:r>
              <a:rPr lang="zh-CN" altLang="en-US" dirty="0"/>
              <a:t>的使用限制问题。</a:t>
            </a:r>
            <a:endParaRPr lang="en-US" altLang="zh-CN" dirty="0"/>
          </a:p>
          <a:p>
            <a:r>
              <a:rPr lang="zh-CN" altLang="en-US" dirty="0"/>
              <a:t>使用</a:t>
            </a:r>
            <a:r>
              <a:rPr lang="en-US" altLang="zh-CN" dirty="0"/>
              <a:t>lateral view</a:t>
            </a:r>
            <a:r>
              <a:rPr lang="zh-CN" altLang="en-US" dirty="0"/>
              <a:t>时也</a:t>
            </a:r>
            <a:r>
              <a:rPr lang="zh-CN" altLang="en-US" dirty="0">
                <a:solidFill>
                  <a:srgbClr val="92D050"/>
                </a:solidFill>
              </a:rPr>
              <a:t>可以对</a:t>
            </a:r>
            <a:r>
              <a:rPr lang="en-US" altLang="zh-CN" dirty="0">
                <a:solidFill>
                  <a:srgbClr val="92D050"/>
                </a:solidFill>
              </a:rPr>
              <a:t>UDTF</a:t>
            </a:r>
            <a:r>
              <a:rPr lang="zh-CN" altLang="en-US" dirty="0">
                <a:solidFill>
                  <a:srgbClr val="92D050"/>
                </a:solidFill>
              </a:rPr>
              <a:t>产生的记录设置字段名称</a:t>
            </a:r>
            <a:r>
              <a:rPr lang="zh-CN" altLang="en-US" dirty="0"/>
              <a:t>，产生的字段可以用于</a:t>
            </a:r>
            <a:r>
              <a:rPr lang="en-US" altLang="zh-CN" dirty="0"/>
              <a:t>group by</a:t>
            </a:r>
            <a:r>
              <a:rPr lang="zh-CN" altLang="en-US" dirty="0"/>
              <a:t>、</a:t>
            </a:r>
            <a:r>
              <a:rPr lang="en-US" altLang="zh-CN" dirty="0"/>
              <a:t>order by </a:t>
            </a:r>
            <a:r>
              <a:rPr lang="zh-CN" altLang="en-US" dirty="0"/>
              <a:t>、</a:t>
            </a:r>
            <a:r>
              <a:rPr lang="en-US" altLang="zh-CN" dirty="0"/>
              <a:t>limit</a:t>
            </a:r>
            <a:r>
              <a:rPr lang="zh-CN" altLang="en-US" dirty="0"/>
              <a:t>等语句中，不需要再单独嵌套一层子查询。</a:t>
            </a:r>
          </a:p>
          <a:p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 Lateral View </a:t>
            </a:r>
            <a:r>
              <a:rPr lang="zh-CN" altLang="en-US" dirty="0"/>
              <a:t>侧视图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原理</a:t>
            </a:r>
          </a:p>
        </p:txBody>
      </p:sp>
      <p:pic>
        <p:nvPicPr>
          <p:cNvPr id="7" name="Picture 2" descr="User-Defined Table Generating Function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0251" y="3194591"/>
            <a:ext cx="4510856" cy="3486097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82048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针对</a:t>
            </a:r>
            <a:r>
              <a:rPr lang="en-US" altLang="zh-CN" dirty="0"/>
              <a:t>explode</a:t>
            </a:r>
            <a:r>
              <a:rPr lang="zh-CN" altLang="en-US" dirty="0"/>
              <a:t>案例中</a:t>
            </a:r>
            <a:r>
              <a:rPr lang="en-US" altLang="zh-CN" dirty="0"/>
              <a:t>NBA</a:t>
            </a:r>
            <a:r>
              <a:rPr lang="zh-CN" altLang="en-US" dirty="0"/>
              <a:t>冠军球队年份排名案例，使用</a:t>
            </a:r>
            <a:r>
              <a:rPr lang="en-US" altLang="zh-CN" dirty="0"/>
              <a:t>explode</a:t>
            </a:r>
            <a:r>
              <a:rPr lang="zh-CN" altLang="en-US" dirty="0"/>
              <a:t>函数</a:t>
            </a:r>
            <a:r>
              <a:rPr lang="en-US" altLang="zh-CN" dirty="0"/>
              <a:t>+lateral view</a:t>
            </a:r>
            <a:r>
              <a:rPr lang="zh-CN" altLang="en-US" dirty="0"/>
              <a:t>侧视图，可以完美解决：</a:t>
            </a: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 Lateral View </a:t>
            </a:r>
            <a:r>
              <a:rPr lang="zh-CN" altLang="en-US" dirty="0"/>
              <a:t>侧视图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Lateral View + UDTF</a:t>
            </a:r>
            <a:endParaRPr lang="zh-CN" altLang="en-US" dirty="0"/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0C998B78-AB18-3C47-A1C7-25AE9A3A40B0}"/>
              </a:ext>
            </a:extLst>
          </p:cNvPr>
          <p:cNvSpPr txBox="1"/>
          <p:nvPr/>
        </p:nvSpPr>
        <p:spPr>
          <a:xfrm>
            <a:off x="2050718" y="2224577"/>
            <a:ext cx="7952818" cy="3539430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4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--lateral view</a:t>
            </a:r>
            <a:r>
              <a:rPr lang="zh-CN" altLang="zh-CN" sz="14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侧视图</a:t>
            </a:r>
            <a:r>
              <a:rPr lang="zh-CN" altLang="zh-CN" sz="1400" i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基本语法</a:t>
            </a:r>
            <a:r>
              <a:rPr lang="zh-CN" altLang="zh-CN" sz="14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如下</a:t>
            </a:r>
            <a:br>
              <a:rPr lang="zh-CN" altLang="zh-CN" sz="14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4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select </a:t>
            </a:r>
            <a:r>
              <a:rPr lang="zh-CN" altLang="zh-CN" sz="14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…… </a:t>
            </a:r>
            <a:r>
              <a:rPr lang="zh-CN" altLang="zh-CN" sz="14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from </a:t>
            </a:r>
            <a:r>
              <a:rPr lang="zh-CN" altLang="zh-CN" sz="14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tabelA </a:t>
            </a:r>
            <a:r>
              <a:rPr lang="zh-CN" altLang="zh-CN" sz="14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lateral view </a:t>
            </a:r>
            <a:r>
              <a:rPr lang="zh-CN" altLang="zh-CN" sz="14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UDTF(xxx) </a:t>
            </a:r>
            <a:r>
              <a:rPr lang="zh-CN" altLang="zh-CN" sz="1400" dirty="0">
                <a:solidFill>
                  <a:srgbClr val="080808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别名 </a:t>
            </a:r>
            <a:r>
              <a:rPr lang="zh-CN" altLang="zh-CN" sz="14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as </a:t>
            </a:r>
            <a:r>
              <a:rPr lang="zh-CN" altLang="zh-CN" sz="14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col1,col2,col3……;</a:t>
            </a:r>
            <a:br>
              <a:rPr lang="zh-CN" altLang="zh-CN" sz="14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br>
              <a:rPr lang="zh-CN" altLang="zh-CN" sz="14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4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select </a:t>
            </a:r>
            <a:r>
              <a:rPr lang="zh-CN" altLang="zh-CN" sz="14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a</a:t>
            </a:r>
            <a:r>
              <a:rPr lang="zh-CN" altLang="zh-CN" sz="14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.</a:t>
            </a:r>
            <a:r>
              <a:rPr lang="zh-CN" altLang="zh-CN" sz="14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team_name </a:t>
            </a:r>
            <a:r>
              <a:rPr lang="zh-CN" altLang="zh-CN" sz="14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r>
              <a:rPr lang="zh-CN" altLang="zh-CN" sz="14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b</a:t>
            </a:r>
            <a:r>
              <a:rPr lang="zh-CN" altLang="zh-CN" sz="14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.</a:t>
            </a:r>
            <a:r>
              <a:rPr lang="zh-CN" altLang="zh-CN" sz="14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year</a:t>
            </a:r>
            <a:br>
              <a:rPr lang="zh-CN" altLang="zh-CN" sz="14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4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from </a:t>
            </a:r>
            <a:r>
              <a:rPr lang="zh-CN" altLang="zh-CN" sz="14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the_nba_championship a </a:t>
            </a:r>
            <a:r>
              <a:rPr lang="zh-CN" altLang="zh-CN" sz="14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lateral view </a:t>
            </a:r>
            <a:r>
              <a:rPr lang="zh-CN" altLang="zh-CN" sz="1400" i="1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explode</a:t>
            </a:r>
            <a:r>
              <a:rPr lang="zh-CN" altLang="zh-CN" sz="14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(</a:t>
            </a:r>
            <a:r>
              <a:rPr lang="zh-CN" altLang="zh-CN" sz="14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champion_year</a:t>
            </a:r>
            <a:r>
              <a:rPr lang="zh-CN" altLang="zh-CN" sz="14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) </a:t>
            </a:r>
            <a:r>
              <a:rPr lang="zh-CN" altLang="zh-CN" sz="14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b </a:t>
            </a:r>
            <a:r>
              <a:rPr lang="zh-CN" altLang="zh-CN" sz="14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as </a:t>
            </a:r>
            <a:r>
              <a:rPr lang="zh-CN" altLang="zh-CN" sz="14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year</a:t>
            </a:r>
            <a:r>
              <a:rPr lang="zh-CN" altLang="zh-CN" sz="14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;</a:t>
            </a:r>
            <a:br>
              <a:rPr lang="zh-CN" altLang="zh-CN" sz="14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br>
              <a:rPr lang="zh-CN" altLang="zh-CN" sz="14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4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</a:t>
            </a:r>
            <a:r>
              <a:rPr lang="zh-CN" altLang="zh-CN" sz="14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根据年份倒序排序</a:t>
            </a:r>
            <a:br>
              <a:rPr lang="zh-CN" altLang="zh-CN" sz="14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4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select </a:t>
            </a:r>
            <a:r>
              <a:rPr lang="zh-CN" altLang="zh-CN" sz="14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a</a:t>
            </a:r>
            <a:r>
              <a:rPr lang="zh-CN" altLang="zh-CN" sz="14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.</a:t>
            </a:r>
            <a:r>
              <a:rPr lang="zh-CN" altLang="zh-CN" sz="14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team_name </a:t>
            </a:r>
            <a:r>
              <a:rPr lang="zh-CN" altLang="zh-CN" sz="14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r>
              <a:rPr lang="zh-CN" altLang="zh-CN" sz="14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b</a:t>
            </a:r>
            <a:r>
              <a:rPr lang="zh-CN" altLang="zh-CN" sz="14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.</a:t>
            </a:r>
            <a:r>
              <a:rPr lang="zh-CN" altLang="zh-CN" sz="14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year</a:t>
            </a:r>
            <a:br>
              <a:rPr lang="zh-CN" altLang="zh-CN" sz="14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4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from </a:t>
            </a:r>
            <a:r>
              <a:rPr lang="zh-CN" altLang="zh-CN" sz="14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the_nba_championship a </a:t>
            </a:r>
            <a:r>
              <a:rPr lang="zh-CN" altLang="zh-CN" sz="14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lateral view </a:t>
            </a:r>
            <a:r>
              <a:rPr lang="zh-CN" altLang="zh-CN" sz="1400" i="1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explode</a:t>
            </a:r>
            <a:r>
              <a:rPr lang="zh-CN" altLang="zh-CN" sz="14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(</a:t>
            </a:r>
            <a:r>
              <a:rPr lang="zh-CN" altLang="zh-CN" sz="14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champion_year</a:t>
            </a:r>
            <a:r>
              <a:rPr lang="zh-CN" altLang="zh-CN" sz="14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) </a:t>
            </a:r>
            <a:r>
              <a:rPr lang="zh-CN" altLang="zh-CN" sz="14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b </a:t>
            </a:r>
            <a:r>
              <a:rPr lang="zh-CN" altLang="zh-CN" sz="14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as </a:t>
            </a:r>
            <a:r>
              <a:rPr lang="zh-CN" altLang="zh-CN" sz="14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year</a:t>
            </a:r>
            <a:br>
              <a:rPr lang="zh-CN" altLang="zh-CN" sz="14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4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order by </a:t>
            </a:r>
            <a:r>
              <a:rPr lang="zh-CN" altLang="zh-CN" sz="14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b</a:t>
            </a:r>
            <a:r>
              <a:rPr lang="zh-CN" altLang="zh-CN" sz="14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.</a:t>
            </a:r>
            <a:r>
              <a:rPr lang="zh-CN" altLang="zh-CN" sz="14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year </a:t>
            </a:r>
            <a:r>
              <a:rPr lang="zh-CN" altLang="zh-CN" sz="14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desc</a:t>
            </a:r>
            <a:r>
              <a:rPr lang="zh-CN" altLang="zh-CN" sz="14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;</a:t>
            </a:r>
            <a:br>
              <a:rPr lang="zh-CN" altLang="zh-CN" sz="14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br>
              <a:rPr lang="zh-CN" altLang="zh-CN" sz="14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4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</a:t>
            </a:r>
            <a:r>
              <a:rPr lang="zh-CN" altLang="zh-CN" sz="14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统计每个球队获取总冠军的次数 并且根据倒序排序</a:t>
            </a:r>
            <a:br>
              <a:rPr lang="zh-CN" altLang="zh-CN" sz="14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4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select </a:t>
            </a:r>
            <a:r>
              <a:rPr lang="zh-CN" altLang="zh-CN" sz="14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a</a:t>
            </a:r>
            <a:r>
              <a:rPr lang="zh-CN" altLang="zh-CN" sz="14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.</a:t>
            </a:r>
            <a:r>
              <a:rPr lang="zh-CN" altLang="zh-CN" sz="14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team_name </a:t>
            </a:r>
            <a:r>
              <a:rPr lang="zh-CN" altLang="zh-CN" sz="14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r>
              <a:rPr lang="zh-CN" altLang="zh-CN" sz="1400" i="1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count</a:t>
            </a:r>
            <a:r>
              <a:rPr lang="zh-CN" altLang="zh-CN" sz="14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(</a:t>
            </a:r>
            <a:r>
              <a:rPr lang="zh-CN" altLang="zh-CN" sz="1400" i="1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*</a:t>
            </a:r>
            <a:r>
              <a:rPr lang="zh-CN" altLang="zh-CN" sz="14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) </a:t>
            </a:r>
            <a:r>
              <a:rPr lang="zh-CN" altLang="zh-CN" sz="14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as </a:t>
            </a:r>
            <a:r>
              <a:rPr lang="zh-CN" altLang="zh-CN" sz="14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nums</a:t>
            </a:r>
            <a:br>
              <a:rPr lang="zh-CN" altLang="zh-CN" sz="14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4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from </a:t>
            </a:r>
            <a:r>
              <a:rPr lang="zh-CN" altLang="zh-CN" sz="14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the_nba_championship a </a:t>
            </a:r>
            <a:r>
              <a:rPr lang="zh-CN" altLang="zh-CN" sz="14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lateral view </a:t>
            </a:r>
            <a:r>
              <a:rPr lang="zh-CN" altLang="zh-CN" sz="1400" i="1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explode</a:t>
            </a:r>
            <a:r>
              <a:rPr lang="zh-CN" altLang="zh-CN" sz="14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(</a:t>
            </a:r>
            <a:r>
              <a:rPr lang="zh-CN" altLang="zh-CN" sz="14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champion_year</a:t>
            </a:r>
            <a:r>
              <a:rPr lang="zh-CN" altLang="zh-CN" sz="14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) </a:t>
            </a:r>
            <a:r>
              <a:rPr lang="zh-CN" altLang="zh-CN" sz="14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b </a:t>
            </a:r>
            <a:r>
              <a:rPr lang="zh-CN" altLang="zh-CN" sz="14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as </a:t>
            </a:r>
            <a:r>
              <a:rPr lang="zh-CN" altLang="zh-CN" sz="14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year</a:t>
            </a:r>
            <a:br>
              <a:rPr lang="zh-CN" altLang="zh-CN" sz="14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4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group by </a:t>
            </a:r>
            <a:r>
              <a:rPr lang="zh-CN" altLang="zh-CN" sz="14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a</a:t>
            </a:r>
            <a:r>
              <a:rPr lang="zh-CN" altLang="zh-CN" sz="14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.</a:t>
            </a:r>
            <a:r>
              <a:rPr lang="zh-CN" altLang="zh-CN" sz="14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team_name</a:t>
            </a:r>
            <a:br>
              <a:rPr lang="zh-CN" altLang="zh-CN" sz="14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4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order by </a:t>
            </a:r>
            <a:r>
              <a:rPr lang="zh-CN" altLang="zh-CN" sz="14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nums </a:t>
            </a:r>
            <a:r>
              <a:rPr lang="zh-CN" altLang="zh-CN" sz="14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desc</a:t>
            </a:r>
            <a:r>
              <a:rPr lang="zh-CN" altLang="zh-CN" sz="14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;</a:t>
            </a:r>
            <a:endParaRPr lang="zh-CN" altLang="zh-CN" dirty="0">
              <a:latin typeface="Arial" panose="020B0604020202020204" pitchFamily="34" charset="0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91355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691FACA-E1ED-6A48-A1E4-D925AAC030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/>
                </a:solidFill>
              </a:rPr>
              <a:t>Hive </a:t>
            </a:r>
            <a:r>
              <a:rPr lang="zh-CN" altLang="en-US" dirty="0">
                <a:solidFill>
                  <a:schemeClr val="tx1"/>
                </a:solidFill>
              </a:rPr>
              <a:t>函数高阶应用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en-US" altLang="zh-CN" dirty="0">
                <a:solidFill>
                  <a:schemeClr val="tx1"/>
                </a:solidFill>
              </a:rPr>
              <a:t>Hive </a:t>
            </a:r>
            <a:r>
              <a:rPr lang="zh-CN" altLang="en-US" dirty="0">
                <a:solidFill>
                  <a:schemeClr val="tx1"/>
                </a:solidFill>
              </a:rPr>
              <a:t>窗口函数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en-US" altLang="zh-CN" dirty="0">
                <a:solidFill>
                  <a:schemeClr val="tx1"/>
                </a:solidFill>
              </a:rPr>
              <a:t>Hive </a:t>
            </a:r>
            <a:r>
              <a:rPr lang="zh-CN" altLang="en-US" dirty="0">
                <a:solidFill>
                  <a:schemeClr val="tx1"/>
                </a:solidFill>
              </a:rPr>
              <a:t>数据压缩、文件存储格式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en-US" altLang="zh-CN" dirty="0">
                <a:solidFill>
                  <a:schemeClr val="tx1"/>
                </a:solidFill>
              </a:rPr>
              <a:t>Hive </a:t>
            </a:r>
            <a:r>
              <a:rPr lang="zh-CN" altLang="en-US" dirty="0">
                <a:solidFill>
                  <a:schemeClr val="tx1"/>
                </a:solidFill>
              </a:rPr>
              <a:t>通用性能优化</a:t>
            </a:r>
            <a:endParaRPr lang="en-US" altLang="zh-C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01851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691FACA-E1ED-6A48-A1E4-D925AAC030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/>
                </a:solidFill>
              </a:rPr>
              <a:t>UDTF</a:t>
            </a:r>
            <a:r>
              <a:rPr lang="zh-CN" altLang="en-US" dirty="0">
                <a:solidFill>
                  <a:schemeClr val="tx1"/>
                </a:solidFill>
              </a:rPr>
              <a:t>之</a:t>
            </a:r>
            <a:r>
              <a:rPr lang="en-US" altLang="zh-CN" dirty="0">
                <a:solidFill>
                  <a:schemeClr val="tx1"/>
                </a:solidFill>
              </a:rPr>
              <a:t>explode</a:t>
            </a:r>
            <a:r>
              <a:rPr lang="zh-CN" altLang="en-US" dirty="0">
                <a:solidFill>
                  <a:schemeClr val="tx1"/>
                </a:solidFill>
              </a:rPr>
              <a:t>函数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en-US" altLang="zh-CN" dirty="0">
                <a:solidFill>
                  <a:schemeClr val="tx1"/>
                </a:solidFill>
              </a:rPr>
              <a:t>Lateral View</a:t>
            </a:r>
            <a:r>
              <a:rPr lang="zh-CN" altLang="en-US" dirty="0">
                <a:solidFill>
                  <a:schemeClr val="tx1"/>
                </a:solidFill>
              </a:rPr>
              <a:t>侧视图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en-US" altLang="zh-CN" dirty="0">
                <a:solidFill>
                  <a:srgbClr val="C00000"/>
                </a:solidFill>
              </a:rPr>
              <a:t>Hive</a:t>
            </a:r>
            <a:r>
              <a:rPr lang="zh-CN" altLang="en-US" dirty="0">
                <a:solidFill>
                  <a:srgbClr val="C00000"/>
                </a:solidFill>
              </a:rPr>
              <a:t>行列转换</a:t>
            </a:r>
            <a:endParaRPr lang="en-US" altLang="zh-CN" dirty="0">
              <a:solidFill>
                <a:srgbClr val="C00000"/>
              </a:solidFill>
            </a:endParaRPr>
          </a:p>
          <a:p>
            <a:r>
              <a:rPr lang="en-US" altLang="zh-CN" dirty="0">
                <a:solidFill>
                  <a:schemeClr val="tx1"/>
                </a:solidFill>
              </a:rPr>
              <a:t>Hive json</a:t>
            </a:r>
            <a:r>
              <a:rPr lang="zh-CN" altLang="en-US" dirty="0">
                <a:solidFill>
                  <a:schemeClr val="tx1"/>
                </a:solidFill>
              </a:rPr>
              <a:t>格式数据处理</a:t>
            </a:r>
            <a:endParaRPr lang="en-US" altLang="zh-C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88349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603305" y="1452703"/>
            <a:ext cx="10749598" cy="4219575"/>
          </a:xfrm>
        </p:spPr>
        <p:txBody>
          <a:bodyPr/>
          <a:lstStyle/>
          <a:p>
            <a:r>
              <a:rPr lang="zh-CN" altLang="en-US" dirty="0"/>
              <a:t>统计得到每个小时的</a:t>
            </a:r>
            <a:r>
              <a:rPr lang="en-US" altLang="zh-CN" dirty="0"/>
              <a:t>UV</a:t>
            </a:r>
            <a:r>
              <a:rPr lang="zh-CN" altLang="en-US" dirty="0"/>
              <a:t>、</a:t>
            </a:r>
            <a:r>
              <a:rPr lang="en-US" altLang="zh-CN" dirty="0"/>
              <a:t>PV</a:t>
            </a:r>
            <a:r>
              <a:rPr lang="zh-CN" altLang="en-US" dirty="0"/>
              <a:t>、</a:t>
            </a:r>
            <a:r>
              <a:rPr lang="en-US" altLang="zh-CN" dirty="0"/>
              <a:t>IP</a:t>
            </a:r>
            <a:r>
              <a:rPr lang="zh-CN" altLang="en-US" dirty="0"/>
              <a:t>的个数，构建如下的表结构：</a:t>
            </a: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工作应用场景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实际需求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3625" y="2757448"/>
            <a:ext cx="5568711" cy="3427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8545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603305" y="1452703"/>
            <a:ext cx="10749598" cy="4219575"/>
          </a:xfrm>
        </p:spPr>
        <p:txBody>
          <a:bodyPr/>
          <a:lstStyle/>
          <a:p>
            <a:r>
              <a:rPr lang="zh-CN" altLang="en-US" dirty="0"/>
              <a:t>但是表中的数据存储格式不利于直接查询展示，需要进行调整</a:t>
            </a: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工作应用场景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实际需求</a:t>
            </a:r>
          </a:p>
        </p:txBody>
      </p:sp>
      <p:pic>
        <p:nvPicPr>
          <p:cNvPr id="8" name="图片 7"/>
          <p:cNvPicPr/>
          <p:nvPr/>
        </p:nvPicPr>
        <p:blipFill>
          <a:blip r:embed="rId2"/>
          <a:stretch>
            <a:fillRect/>
          </a:stretch>
        </p:blipFill>
        <p:spPr>
          <a:xfrm>
            <a:off x="2003656" y="2564610"/>
            <a:ext cx="9024658" cy="3798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2048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行转列：多行转单列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多行转单列</a:t>
            </a:r>
          </a:p>
        </p:txBody>
      </p:sp>
      <p:sp>
        <p:nvSpPr>
          <p:cNvPr id="2" name="右箭头 1"/>
          <p:cNvSpPr/>
          <p:nvPr/>
        </p:nvSpPr>
        <p:spPr>
          <a:xfrm>
            <a:off x="4922210" y="3352800"/>
            <a:ext cx="1676400" cy="788894"/>
          </a:xfrm>
          <a:prstGeom prst="rightArrow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/>
          <p:nvPr/>
        </p:nvPicPr>
        <p:blipFill>
          <a:blip r:embed="rId2"/>
          <a:stretch>
            <a:fillRect/>
          </a:stretch>
        </p:blipFill>
        <p:spPr>
          <a:xfrm>
            <a:off x="1306487" y="2557047"/>
            <a:ext cx="3047966" cy="2328717"/>
          </a:xfrm>
          <a:prstGeom prst="rect">
            <a:avLst/>
          </a:prstGeom>
        </p:spPr>
      </p:pic>
      <p:pic>
        <p:nvPicPr>
          <p:cNvPr id="9" name="图片 8"/>
          <p:cNvPicPr/>
          <p:nvPr/>
        </p:nvPicPr>
        <p:blipFill>
          <a:blip r:embed="rId3"/>
          <a:stretch>
            <a:fillRect/>
          </a:stretch>
        </p:blipFill>
        <p:spPr>
          <a:xfrm>
            <a:off x="7442626" y="3197393"/>
            <a:ext cx="3413632" cy="1096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3215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行转列：多行转单列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err="1"/>
              <a:t>concat</a:t>
            </a:r>
            <a:r>
              <a:rPr lang="zh-CN" altLang="en-US" dirty="0"/>
              <a:t>函数</a:t>
            </a:r>
          </a:p>
        </p:txBody>
      </p:sp>
      <p:sp>
        <p:nvSpPr>
          <p:cNvPr id="10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710880" y="1479597"/>
            <a:ext cx="10749598" cy="5552526"/>
          </a:xfrm>
        </p:spPr>
        <p:txBody>
          <a:bodyPr/>
          <a:lstStyle/>
          <a:p>
            <a:r>
              <a:rPr lang="zh-CN" altLang="en-US" dirty="0"/>
              <a:t>功能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sz="1400" dirty="0"/>
              <a:t>      </a:t>
            </a:r>
            <a:r>
              <a:rPr lang="zh-CN" altLang="zh-CN" sz="1400" dirty="0"/>
              <a:t>用于实现字符串拼接，不可指定分隔符</a:t>
            </a:r>
            <a:endParaRPr lang="en-US" altLang="zh-CN" dirty="0"/>
          </a:p>
          <a:p>
            <a:r>
              <a:rPr lang="zh-CN" altLang="en-US" dirty="0"/>
              <a:t>语法</a:t>
            </a:r>
            <a:endParaRPr lang="en-US" altLang="zh-CN" dirty="0"/>
          </a:p>
          <a:p>
            <a:pPr marL="360363" lvl="1" indent="0">
              <a:buNone/>
            </a:pPr>
            <a:r>
              <a:rPr lang="en-US" altLang="zh-CN" dirty="0" err="1"/>
              <a:t>concat</a:t>
            </a:r>
            <a:r>
              <a:rPr lang="en-US" altLang="zh-CN" dirty="0"/>
              <a:t>(element1,element2,element3……)</a:t>
            </a:r>
          </a:p>
          <a:p>
            <a:r>
              <a:rPr lang="zh-CN" altLang="en-US" dirty="0"/>
              <a:t>测试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特点：</a:t>
            </a:r>
            <a:r>
              <a:rPr lang="zh-CN" altLang="zh-CN" dirty="0"/>
              <a:t>如果任意一个元素为</a:t>
            </a:r>
            <a:r>
              <a:rPr lang="en-US" altLang="zh-CN" dirty="0"/>
              <a:t>null</a:t>
            </a:r>
            <a:r>
              <a:rPr lang="zh-CN" altLang="zh-CN" dirty="0"/>
              <a:t>，结果就为</a:t>
            </a:r>
            <a:r>
              <a:rPr lang="en-US" altLang="zh-CN" dirty="0"/>
              <a:t>null</a:t>
            </a: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1057835" y="3527889"/>
            <a:ext cx="6096000" cy="121058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Bef>
                <a:spcPts val="360"/>
              </a:spcBef>
              <a:spcAft>
                <a:spcPts val="36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CN" sz="1400" b="1" dirty="0">
                <a:solidFill>
                  <a:srgbClr val="000080"/>
                </a:solidFill>
                <a:latin typeface="宋体" panose="02010600030101010101" pitchFamily="2" charset="-122"/>
                <a:ea typeface="微软雅黑 Light" panose="020B0502040204020203" pitchFamily="34" charset="-122"/>
                <a:cs typeface="宋体" panose="02010600030101010101" pitchFamily="2" charset="-122"/>
              </a:rPr>
              <a:t>select </a:t>
            </a:r>
            <a:r>
              <a:rPr lang="en-US" altLang="zh-CN" sz="1400" i="1" dirty="0" err="1">
                <a:solidFill>
                  <a:srgbClr val="000000"/>
                </a:solidFill>
                <a:latin typeface="宋体" panose="02010600030101010101" pitchFamily="2" charset="-122"/>
                <a:ea typeface="微软雅黑 Light" panose="020B0502040204020203" pitchFamily="34" charset="-122"/>
                <a:cs typeface="宋体" panose="02010600030101010101" pitchFamily="2" charset="-122"/>
              </a:rPr>
              <a:t>concat</a:t>
            </a:r>
            <a:r>
              <a:rPr lang="en-US" altLang="zh-CN" sz="1400" dirty="0">
                <a:solidFill>
                  <a:srgbClr val="000000"/>
                </a:solidFill>
                <a:latin typeface="宋体" panose="02010600030101010101" pitchFamily="2" charset="-122"/>
                <a:ea typeface="微软雅黑 Light" panose="020B0502040204020203" pitchFamily="34" charset="-122"/>
                <a:cs typeface="宋体" panose="02010600030101010101" pitchFamily="2" charset="-122"/>
              </a:rPr>
              <a:t>("it","cast","And","</a:t>
            </a:r>
            <a:r>
              <a:rPr lang="en-US" altLang="zh-CN" sz="1400" dirty="0" err="1">
                <a:solidFill>
                  <a:srgbClr val="000000"/>
                </a:solidFill>
                <a:latin typeface="宋体" panose="02010600030101010101" pitchFamily="2" charset="-122"/>
                <a:ea typeface="微软雅黑 Light" panose="020B0502040204020203" pitchFamily="34" charset="-122"/>
                <a:cs typeface="宋体" panose="02010600030101010101" pitchFamily="2" charset="-122"/>
              </a:rPr>
              <a:t>heima</a:t>
            </a:r>
            <a:r>
              <a:rPr lang="en-US" altLang="zh-CN" sz="1400" dirty="0">
                <a:solidFill>
                  <a:srgbClr val="000000"/>
                </a:solidFill>
                <a:latin typeface="宋体" panose="02010600030101010101" pitchFamily="2" charset="-122"/>
                <a:ea typeface="微软雅黑 Light" panose="020B0502040204020203" pitchFamily="34" charset="-122"/>
                <a:cs typeface="宋体" panose="02010600030101010101" pitchFamily="2" charset="-122"/>
              </a:rPr>
              <a:t>");</a:t>
            </a:r>
            <a:endParaRPr lang="zh-CN" altLang="zh-CN" sz="1400" dirty="0"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  <a:p>
            <a:pPr>
              <a:spcBef>
                <a:spcPts val="360"/>
              </a:spcBef>
              <a:spcAft>
                <a:spcPts val="360"/>
              </a:spcAft>
            </a:pPr>
            <a:r>
              <a:rPr lang="en-US" altLang="zh-CN" sz="1400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+-----------------+</a:t>
            </a:r>
            <a:endParaRPr lang="zh-CN" altLang="zh-CN" sz="1400" dirty="0"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  <a:p>
            <a:pPr>
              <a:spcBef>
                <a:spcPts val="360"/>
              </a:spcBef>
              <a:spcAft>
                <a:spcPts val="360"/>
              </a:spcAft>
            </a:pPr>
            <a:r>
              <a:rPr lang="en-US" altLang="zh-CN" sz="1400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| </a:t>
            </a:r>
            <a:r>
              <a:rPr lang="en-US" altLang="zh-CN" sz="1400" dirty="0" err="1"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itcastAndheima</a:t>
            </a:r>
            <a:r>
              <a:rPr lang="en-US" altLang="zh-CN" sz="1400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  |</a:t>
            </a:r>
            <a:endParaRPr lang="zh-CN" altLang="zh-CN" sz="1400" dirty="0"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  <a:p>
            <a:r>
              <a:rPr lang="en-US" altLang="zh-CN" sz="1400" dirty="0">
                <a:latin typeface="微软雅黑 Light" panose="020B0502040204020203" pitchFamily="34" charset="-122"/>
                <a:cs typeface="Times New Roman" panose="02020603050405020304" pitchFamily="18" charset="0"/>
              </a:rPr>
              <a:t>+-----------------+</a:t>
            </a:r>
            <a:endParaRPr lang="zh-CN" altLang="en-US" sz="1400" dirty="0"/>
          </a:p>
        </p:txBody>
      </p:sp>
      <p:sp>
        <p:nvSpPr>
          <p:cNvPr id="4" name="矩形 3"/>
          <p:cNvSpPr/>
          <p:nvPr/>
        </p:nvSpPr>
        <p:spPr>
          <a:xfrm>
            <a:off x="1057835" y="5280006"/>
            <a:ext cx="6096000" cy="121058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Bef>
                <a:spcPts val="360"/>
              </a:spcBef>
              <a:spcAft>
                <a:spcPts val="36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CN" sz="1400" b="1" dirty="0">
                <a:solidFill>
                  <a:srgbClr val="000080"/>
                </a:solidFill>
                <a:latin typeface="宋体" panose="02010600030101010101" pitchFamily="2" charset="-122"/>
                <a:ea typeface="微软雅黑 Light" panose="020B0502040204020203" pitchFamily="34" charset="-122"/>
                <a:cs typeface="宋体" panose="02010600030101010101" pitchFamily="2" charset="-122"/>
              </a:rPr>
              <a:t>select </a:t>
            </a:r>
            <a:r>
              <a:rPr lang="en-US" altLang="zh-CN" sz="1400" i="1" dirty="0" err="1">
                <a:solidFill>
                  <a:srgbClr val="000000"/>
                </a:solidFill>
                <a:latin typeface="宋体" panose="02010600030101010101" pitchFamily="2" charset="-122"/>
                <a:ea typeface="微软雅黑 Light" panose="020B0502040204020203" pitchFamily="34" charset="-122"/>
                <a:cs typeface="宋体" panose="02010600030101010101" pitchFamily="2" charset="-122"/>
              </a:rPr>
              <a:t>concat</a:t>
            </a:r>
            <a:r>
              <a:rPr lang="en-US" altLang="zh-CN" sz="1400" dirty="0">
                <a:solidFill>
                  <a:srgbClr val="000000"/>
                </a:solidFill>
                <a:latin typeface="宋体" panose="02010600030101010101" pitchFamily="2" charset="-122"/>
                <a:ea typeface="微软雅黑 Light" panose="020B0502040204020203" pitchFamily="34" charset="-122"/>
                <a:cs typeface="宋体" panose="02010600030101010101" pitchFamily="2" charset="-122"/>
              </a:rPr>
              <a:t>("</a:t>
            </a:r>
            <a:r>
              <a:rPr lang="en-US" altLang="zh-CN" sz="1400" dirty="0" err="1">
                <a:solidFill>
                  <a:srgbClr val="000000"/>
                </a:solidFill>
                <a:latin typeface="宋体" panose="02010600030101010101" pitchFamily="2" charset="-122"/>
                <a:ea typeface="微软雅黑 Light" panose="020B0502040204020203" pitchFamily="34" charset="-122"/>
                <a:cs typeface="宋体" panose="02010600030101010101" pitchFamily="2" charset="-122"/>
              </a:rPr>
              <a:t>it","cast","And",</a:t>
            </a:r>
            <a:r>
              <a:rPr lang="en-US" altLang="zh-CN" sz="1400" b="1" dirty="0" err="1">
                <a:solidFill>
                  <a:srgbClr val="000080"/>
                </a:solidFill>
                <a:latin typeface="宋体" panose="02010600030101010101" pitchFamily="2" charset="-122"/>
                <a:ea typeface="微软雅黑 Light" panose="020B0502040204020203" pitchFamily="34" charset="-122"/>
                <a:cs typeface="宋体" panose="02010600030101010101" pitchFamily="2" charset="-122"/>
              </a:rPr>
              <a:t>null</a:t>
            </a:r>
            <a:r>
              <a:rPr lang="en-US" altLang="zh-CN" sz="1400" dirty="0">
                <a:solidFill>
                  <a:srgbClr val="000000"/>
                </a:solidFill>
                <a:latin typeface="宋体" panose="02010600030101010101" pitchFamily="2" charset="-122"/>
                <a:ea typeface="微软雅黑 Light" panose="020B0502040204020203" pitchFamily="34" charset="-122"/>
                <a:cs typeface="宋体" panose="02010600030101010101" pitchFamily="2" charset="-122"/>
              </a:rPr>
              <a:t>);</a:t>
            </a:r>
            <a:endParaRPr lang="zh-CN" altLang="zh-CN" sz="1400" dirty="0"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  <a:p>
            <a:pPr>
              <a:spcBef>
                <a:spcPts val="360"/>
              </a:spcBef>
              <a:spcAft>
                <a:spcPts val="360"/>
              </a:spcAft>
            </a:pPr>
            <a:r>
              <a:rPr lang="en-US" altLang="zh-CN" sz="1400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+-------+</a:t>
            </a:r>
            <a:endParaRPr lang="zh-CN" altLang="zh-CN" sz="1400" dirty="0"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  <a:p>
            <a:pPr>
              <a:spcBef>
                <a:spcPts val="360"/>
              </a:spcBef>
              <a:spcAft>
                <a:spcPts val="360"/>
              </a:spcAft>
            </a:pPr>
            <a:r>
              <a:rPr lang="en-US" altLang="zh-CN" sz="1400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| NULL  |</a:t>
            </a:r>
            <a:endParaRPr lang="zh-CN" altLang="zh-CN" sz="1400" dirty="0"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  <a:p>
            <a:r>
              <a:rPr lang="en-US" altLang="zh-CN" sz="1400" dirty="0">
                <a:latin typeface="微软雅黑 Light" panose="020B0502040204020203" pitchFamily="34" charset="-122"/>
                <a:cs typeface="Times New Roman" panose="02020603050405020304" pitchFamily="18" charset="0"/>
              </a:rPr>
              <a:t>+-------+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4163050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行转列：多行转单列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err="1"/>
              <a:t>concat_ws</a:t>
            </a:r>
            <a:r>
              <a:rPr lang="zh-CN" altLang="en-US" dirty="0"/>
              <a:t>函数</a:t>
            </a:r>
          </a:p>
        </p:txBody>
      </p:sp>
      <p:sp>
        <p:nvSpPr>
          <p:cNvPr id="10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710880" y="1479597"/>
            <a:ext cx="10749598" cy="5552526"/>
          </a:xfrm>
        </p:spPr>
        <p:txBody>
          <a:bodyPr/>
          <a:lstStyle/>
          <a:p>
            <a:r>
              <a:rPr lang="zh-CN" altLang="en-US" dirty="0"/>
              <a:t>功能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sz="1400" dirty="0"/>
              <a:t>       用于实现字符串拼接，</a:t>
            </a:r>
            <a:r>
              <a:rPr lang="zh-CN" altLang="en-US" sz="1400" dirty="0">
                <a:solidFill>
                  <a:srgbClr val="FF0000"/>
                </a:solidFill>
              </a:rPr>
              <a:t>可以指定分隔符</a:t>
            </a:r>
            <a:endParaRPr lang="en-US" altLang="zh-CN" sz="1400" dirty="0">
              <a:solidFill>
                <a:srgbClr val="FF0000"/>
              </a:solidFill>
            </a:endParaRPr>
          </a:p>
          <a:p>
            <a:r>
              <a:rPr lang="zh-CN" altLang="en-US" dirty="0"/>
              <a:t>语法</a:t>
            </a:r>
            <a:endParaRPr lang="en-US" altLang="zh-CN" dirty="0"/>
          </a:p>
          <a:p>
            <a:pPr marL="360363" lvl="1" indent="0">
              <a:buNone/>
            </a:pPr>
            <a:r>
              <a:rPr lang="en-US" altLang="zh-CN" dirty="0"/>
              <a:t>concat_ws(SplitChar</a:t>
            </a:r>
            <a:r>
              <a:rPr lang="zh-CN" altLang="zh-CN" dirty="0"/>
              <a:t>，</a:t>
            </a:r>
            <a:r>
              <a:rPr lang="en-US" altLang="zh-CN" dirty="0"/>
              <a:t>element1</a:t>
            </a:r>
            <a:r>
              <a:rPr lang="zh-CN" altLang="zh-CN" dirty="0"/>
              <a:t>，</a:t>
            </a:r>
            <a:r>
              <a:rPr lang="en-US" altLang="zh-CN" dirty="0"/>
              <a:t>element2</a:t>
            </a:r>
            <a:r>
              <a:rPr lang="zh-CN" altLang="zh-CN" dirty="0"/>
              <a:t>……</a:t>
            </a:r>
            <a:r>
              <a:rPr lang="en-US" altLang="zh-CN" dirty="0"/>
              <a:t>)</a:t>
            </a:r>
          </a:p>
          <a:p>
            <a:r>
              <a:rPr lang="zh-CN" altLang="en-US" dirty="0"/>
              <a:t>测试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特点：</a:t>
            </a:r>
            <a:r>
              <a:rPr lang="zh-CN" altLang="zh-CN" dirty="0"/>
              <a:t>任意一个元素不为</a:t>
            </a:r>
            <a:r>
              <a:rPr lang="en-US" altLang="zh-CN" dirty="0"/>
              <a:t>null</a:t>
            </a:r>
            <a:r>
              <a:rPr lang="zh-CN" altLang="zh-CN" dirty="0"/>
              <a:t>，结果就不为</a:t>
            </a:r>
            <a:r>
              <a:rPr lang="en-US" altLang="zh-CN" dirty="0"/>
              <a:t>null</a:t>
            </a:r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2" name="矩形 1"/>
          <p:cNvSpPr/>
          <p:nvPr/>
        </p:nvSpPr>
        <p:spPr>
          <a:xfrm>
            <a:off x="1057835" y="3527889"/>
            <a:ext cx="6096000" cy="121058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Bef>
                <a:spcPts val="360"/>
              </a:spcBef>
              <a:spcAft>
                <a:spcPts val="36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CN" sz="1400" b="1" dirty="0">
                <a:solidFill>
                  <a:srgbClr val="000080"/>
                </a:solidFill>
                <a:latin typeface="宋体" panose="02010600030101010101" pitchFamily="2" charset="-122"/>
                <a:ea typeface="微软雅黑 Light" panose="020B0502040204020203" pitchFamily="34" charset="-122"/>
                <a:cs typeface="宋体" panose="02010600030101010101" pitchFamily="2" charset="-122"/>
              </a:rPr>
              <a:t>select </a:t>
            </a:r>
            <a:r>
              <a:rPr lang="en-US" altLang="zh-CN" sz="1400" i="1" dirty="0" err="1">
                <a:solidFill>
                  <a:srgbClr val="000000"/>
                </a:solidFill>
                <a:latin typeface="宋体" panose="02010600030101010101" pitchFamily="2" charset="-122"/>
                <a:ea typeface="微软雅黑 Light" panose="020B0502040204020203" pitchFamily="34" charset="-122"/>
                <a:cs typeface="宋体" panose="02010600030101010101" pitchFamily="2" charset="-122"/>
              </a:rPr>
              <a:t>concat_ws</a:t>
            </a:r>
            <a:r>
              <a:rPr lang="en-US" altLang="zh-CN" sz="1400" dirty="0">
                <a:solidFill>
                  <a:srgbClr val="000000"/>
                </a:solidFill>
                <a:latin typeface="宋体" panose="02010600030101010101" pitchFamily="2" charset="-122"/>
                <a:ea typeface="微软雅黑 Light" panose="020B0502040204020203" pitchFamily="34" charset="-122"/>
                <a:cs typeface="宋体" panose="02010600030101010101" pitchFamily="2" charset="-122"/>
              </a:rPr>
              <a:t>("-","</a:t>
            </a:r>
            <a:r>
              <a:rPr lang="en-US" altLang="zh-CN" sz="1400" dirty="0" err="1">
                <a:solidFill>
                  <a:srgbClr val="000000"/>
                </a:solidFill>
                <a:latin typeface="宋体" panose="02010600030101010101" pitchFamily="2" charset="-122"/>
                <a:ea typeface="微软雅黑 Light" panose="020B0502040204020203" pitchFamily="34" charset="-122"/>
                <a:cs typeface="宋体" panose="02010600030101010101" pitchFamily="2" charset="-122"/>
              </a:rPr>
              <a:t>itcast</a:t>
            </a:r>
            <a:r>
              <a:rPr lang="en-US" altLang="zh-CN" sz="1400" dirty="0">
                <a:solidFill>
                  <a:srgbClr val="000000"/>
                </a:solidFill>
                <a:latin typeface="宋体" panose="02010600030101010101" pitchFamily="2" charset="-122"/>
                <a:ea typeface="微软雅黑 Light" panose="020B0502040204020203" pitchFamily="34" charset="-122"/>
                <a:cs typeface="宋体" panose="02010600030101010101" pitchFamily="2" charset="-122"/>
              </a:rPr>
              <a:t>","And","</a:t>
            </a:r>
            <a:r>
              <a:rPr lang="en-US" altLang="zh-CN" sz="1400" dirty="0" err="1">
                <a:solidFill>
                  <a:srgbClr val="000000"/>
                </a:solidFill>
                <a:latin typeface="宋体" panose="02010600030101010101" pitchFamily="2" charset="-122"/>
                <a:ea typeface="微软雅黑 Light" panose="020B0502040204020203" pitchFamily="34" charset="-122"/>
                <a:cs typeface="宋体" panose="02010600030101010101" pitchFamily="2" charset="-122"/>
              </a:rPr>
              <a:t>heima</a:t>
            </a:r>
            <a:r>
              <a:rPr lang="en-US" altLang="zh-CN" sz="1400" dirty="0">
                <a:solidFill>
                  <a:srgbClr val="000000"/>
                </a:solidFill>
                <a:latin typeface="宋体" panose="02010600030101010101" pitchFamily="2" charset="-122"/>
                <a:ea typeface="微软雅黑 Light" panose="020B0502040204020203" pitchFamily="34" charset="-122"/>
                <a:cs typeface="宋体" panose="02010600030101010101" pitchFamily="2" charset="-122"/>
              </a:rPr>
              <a:t>");</a:t>
            </a:r>
            <a:endParaRPr lang="zh-CN" altLang="zh-CN" sz="1400" dirty="0"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  <a:p>
            <a:pPr>
              <a:spcBef>
                <a:spcPts val="360"/>
              </a:spcBef>
              <a:spcAft>
                <a:spcPts val="360"/>
              </a:spcAft>
            </a:pPr>
            <a:r>
              <a:rPr lang="en-US" altLang="zh-CN" sz="1400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+-------------------+</a:t>
            </a:r>
            <a:endParaRPr lang="zh-CN" altLang="zh-CN" sz="1400" dirty="0"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  <a:p>
            <a:pPr>
              <a:spcBef>
                <a:spcPts val="360"/>
              </a:spcBef>
              <a:spcAft>
                <a:spcPts val="360"/>
              </a:spcAft>
            </a:pPr>
            <a:r>
              <a:rPr lang="en-US" altLang="zh-CN" sz="1400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| </a:t>
            </a:r>
            <a:r>
              <a:rPr lang="en-US" altLang="zh-CN" sz="1400" dirty="0" err="1"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itcast</a:t>
            </a:r>
            <a:r>
              <a:rPr lang="en-US" altLang="zh-CN" sz="1400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-And-</a:t>
            </a:r>
            <a:r>
              <a:rPr lang="en-US" altLang="zh-CN" sz="1400" dirty="0" err="1"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heima</a:t>
            </a:r>
            <a:r>
              <a:rPr lang="en-US" altLang="zh-CN" sz="1400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  |</a:t>
            </a:r>
            <a:endParaRPr lang="zh-CN" altLang="zh-CN" sz="1400" dirty="0"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  <a:p>
            <a:r>
              <a:rPr lang="en-US" altLang="zh-CN" sz="1400" dirty="0">
                <a:latin typeface="微软雅黑 Light" panose="020B0502040204020203" pitchFamily="34" charset="-122"/>
                <a:cs typeface="Times New Roman" panose="02020603050405020304" pitchFamily="18" charset="0"/>
              </a:rPr>
              <a:t>+-------------------+</a:t>
            </a:r>
            <a:endParaRPr lang="zh-CN" altLang="en-US" sz="1400" dirty="0"/>
          </a:p>
        </p:txBody>
      </p:sp>
      <p:sp>
        <p:nvSpPr>
          <p:cNvPr id="7" name="矩形 6"/>
          <p:cNvSpPr/>
          <p:nvPr/>
        </p:nvSpPr>
        <p:spPr>
          <a:xfrm>
            <a:off x="1057835" y="5280006"/>
            <a:ext cx="6096000" cy="121058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Bef>
                <a:spcPts val="360"/>
              </a:spcBef>
              <a:spcAft>
                <a:spcPts val="36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CN" sz="1400" b="1" dirty="0">
                <a:solidFill>
                  <a:srgbClr val="000080"/>
                </a:solidFill>
                <a:latin typeface="宋体" panose="02010600030101010101" pitchFamily="2" charset="-122"/>
                <a:ea typeface="微软雅黑 Light" panose="020B0502040204020203" pitchFamily="34" charset="-122"/>
                <a:cs typeface="宋体" panose="02010600030101010101" pitchFamily="2" charset="-122"/>
              </a:rPr>
              <a:t>select </a:t>
            </a:r>
            <a:r>
              <a:rPr lang="en-US" altLang="zh-CN" sz="1400" i="1" dirty="0" err="1">
                <a:solidFill>
                  <a:srgbClr val="000000"/>
                </a:solidFill>
                <a:latin typeface="宋体" panose="02010600030101010101" pitchFamily="2" charset="-122"/>
                <a:ea typeface="微软雅黑 Light" panose="020B0502040204020203" pitchFamily="34" charset="-122"/>
                <a:cs typeface="宋体" panose="02010600030101010101" pitchFamily="2" charset="-122"/>
              </a:rPr>
              <a:t>concat_ws</a:t>
            </a:r>
            <a:r>
              <a:rPr lang="en-US" altLang="zh-CN" sz="1400" dirty="0">
                <a:solidFill>
                  <a:srgbClr val="000000"/>
                </a:solidFill>
                <a:latin typeface="宋体" panose="02010600030101010101" pitchFamily="2" charset="-122"/>
                <a:ea typeface="微软雅黑 Light" panose="020B0502040204020203" pitchFamily="34" charset="-122"/>
                <a:cs typeface="宋体" panose="02010600030101010101" pitchFamily="2" charset="-122"/>
              </a:rPr>
              <a:t>("-","</a:t>
            </a:r>
            <a:r>
              <a:rPr lang="en-US" altLang="zh-CN" sz="1400" dirty="0" err="1">
                <a:solidFill>
                  <a:srgbClr val="000000"/>
                </a:solidFill>
                <a:latin typeface="宋体" panose="02010600030101010101" pitchFamily="2" charset="-122"/>
                <a:ea typeface="微软雅黑 Light" panose="020B0502040204020203" pitchFamily="34" charset="-122"/>
                <a:cs typeface="宋体" panose="02010600030101010101" pitchFamily="2" charset="-122"/>
              </a:rPr>
              <a:t>itcast</a:t>
            </a:r>
            <a:r>
              <a:rPr lang="en-US" altLang="zh-CN" sz="1400" dirty="0">
                <a:solidFill>
                  <a:srgbClr val="000000"/>
                </a:solidFill>
                <a:latin typeface="宋体" panose="02010600030101010101" pitchFamily="2" charset="-122"/>
                <a:ea typeface="微软雅黑 Light" panose="020B0502040204020203" pitchFamily="34" charset="-122"/>
                <a:cs typeface="宋体" panose="02010600030101010101" pitchFamily="2" charset="-122"/>
              </a:rPr>
              <a:t>","</a:t>
            </a:r>
            <a:r>
              <a:rPr lang="en-US" altLang="zh-CN" sz="1400" dirty="0" err="1">
                <a:solidFill>
                  <a:srgbClr val="000000"/>
                </a:solidFill>
                <a:latin typeface="宋体" panose="02010600030101010101" pitchFamily="2" charset="-122"/>
                <a:ea typeface="微软雅黑 Light" panose="020B0502040204020203" pitchFamily="34" charset="-122"/>
                <a:cs typeface="宋体" panose="02010600030101010101" pitchFamily="2" charset="-122"/>
              </a:rPr>
              <a:t>And",</a:t>
            </a:r>
            <a:r>
              <a:rPr lang="en-US" altLang="zh-CN" sz="1400" b="1" dirty="0" err="1">
                <a:solidFill>
                  <a:srgbClr val="000080"/>
                </a:solidFill>
                <a:latin typeface="宋体" panose="02010600030101010101" pitchFamily="2" charset="-122"/>
                <a:ea typeface="微软雅黑 Light" panose="020B0502040204020203" pitchFamily="34" charset="-122"/>
                <a:cs typeface="宋体" panose="02010600030101010101" pitchFamily="2" charset="-122"/>
              </a:rPr>
              <a:t>null</a:t>
            </a:r>
            <a:r>
              <a:rPr lang="en-US" altLang="zh-CN" sz="1400" dirty="0">
                <a:solidFill>
                  <a:srgbClr val="000000"/>
                </a:solidFill>
                <a:latin typeface="宋体" panose="02010600030101010101" pitchFamily="2" charset="-122"/>
                <a:ea typeface="微软雅黑 Light" panose="020B0502040204020203" pitchFamily="34" charset="-122"/>
                <a:cs typeface="宋体" panose="02010600030101010101" pitchFamily="2" charset="-122"/>
              </a:rPr>
              <a:t>);</a:t>
            </a:r>
            <a:endParaRPr lang="zh-CN" altLang="zh-CN" sz="1400" dirty="0"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  <a:p>
            <a:pPr>
              <a:spcBef>
                <a:spcPts val="360"/>
              </a:spcBef>
              <a:spcAft>
                <a:spcPts val="360"/>
              </a:spcAft>
            </a:pPr>
            <a:r>
              <a:rPr lang="en-US" altLang="zh-CN" sz="1400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+-------------+</a:t>
            </a:r>
            <a:endParaRPr lang="zh-CN" altLang="zh-CN" sz="1400" dirty="0"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  <a:p>
            <a:pPr>
              <a:spcBef>
                <a:spcPts val="360"/>
              </a:spcBef>
              <a:spcAft>
                <a:spcPts val="360"/>
              </a:spcAft>
            </a:pPr>
            <a:r>
              <a:rPr lang="en-US" altLang="zh-CN" sz="1400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| </a:t>
            </a:r>
            <a:r>
              <a:rPr lang="en-US" altLang="zh-CN" sz="1400" dirty="0" err="1"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itcast</a:t>
            </a:r>
            <a:r>
              <a:rPr lang="en-US" altLang="zh-CN" sz="1400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-And  |</a:t>
            </a:r>
            <a:endParaRPr lang="zh-CN" altLang="zh-CN" sz="1400" dirty="0"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  <a:p>
            <a:r>
              <a:rPr lang="en-US" altLang="zh-CN" sz="1400" dirty="0">
                <a:latin typeface="微软雅黑 Light" panose="020B0502040204020203" pitchFamily="34" charset="-122"/>
                <a:cs typeface="Times New Roman" panose="02020603050405020304" pitchFamily="18" charset="0"/>
              </a:rPr>
              <a:t>+-------------+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8054344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行转列：多行转单列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err="1"/>
              <a:t>collect_list</a:t>
            </a:r>
            <a:r>
              <a:rPr lang="zh-CN" altLang="en-US" dirty="0"/>
              <a:t>函数</a:t>
            </a:r>
          </a:p>
        </p:txBody>
      </p:sp>
      <p:sp>
        <p:nvSpPr>
          <p:cNvPr id="10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710880" y="1479597"/>
            <a:ext cx="10749598" cy="5552526"/>
          </a:xfrm>
        </p:spPr>
        <p:txBody>
          <a:bodyPr/>
          <a:lstStyle/>
          <a:p>
            <a:r>
              <a:rPr lang="zh-CN" altLang="en-US" dirty="0"/>
              <a:t>功能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sz="1400" dirty="0"/>
              <a:t>       用于将</a:t>
            </a:r>
            <a:r>
              <a:rPr lang="zh-CN" altLang="en-US" sz="1400" dirty="0">
                <a:solidFill>
                  <a:srgbClr val="FF0000"/>
                </a:solidFill>
              </a:rPr>
              <a:t>一列中</a:t>
            </a:r>
            <a:r>
              <a:rPr lang="zh-CN" altLang="en-US" sz="1400" dirty="0"/>
              <a:t>的</a:t>
            </a:r>
            <a:r>
              <a:rPr lang="zh-CN" altLang="en-US" sz="1400" dirty="0">
                <a:solidFill>
                  <a:srgbClr val="FF0000"/>
                </a:solidFill>
              </a:rPr>
              <a:t>多行合并为一行</a:t>
            </a:r>
            <a:r>
              <a:rPr lang="zh-CN" altLang="en-US" sz="1400" dirty="0"/>
              <a:t>，</a:t>
            </a:r>
            <a:r>
              <a:rPr lang="zh-CN" altLang="en-US" sz="1400" dirty="0">
                <a:solidFill>
                  <a:srgbClr val="FF0000"/>
                </a:solidFill>
              </a:rPr>
              <a:t>不进行去重</a:t>
            </a:r>
            <a:endParaRPr lang="en-US" altLang="zh-CN" sz="14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CN" sz="1400" dirty="0"/>
          </a:p>
          <a:p>
            <a:r>
              <a:rPr lang="zh-CN" altLang="en-US" dirty="0"/>
              <a:t>语法</a:t>
            </a:r>
            <a:endParaRPr lang="en-US" altLang="zh-CN" dirty="0"/>
          </a:p>
          <a:p>
            <a:pPr marL="360363" lvl="1" indent="0">
              <a:buNone/>
            </a:pPr>
            <a:r>
              <a:rPr lang="en-US" altLang="zh-CN" dirty="0"/>
              <a:t>collect_list</a:t>
            </a:r>
            <a:r>
              <a:rPr lang="zh-CN" altLang="zh-CN" dirty="0"/>
              <a:t>（</a:t>
            </a:r>
            <a:r>
              <a:rPr lang="en-US" altLang="zh-CN" dirty="0" err="1"/>
              <a:t>colName</a:t>
            </a:r>
            <a:r>
              <a:rPr lang="zh-CN" altLang="zh-CN" dirty="0"/>
              <a:t>）</a:t>
            </a:r>
            <a:endParaRPr lang="en-US" altLang="zh-CN" dirty="0"/>
          </a:p>
          <a:p>
            <a:pPr marL="360363" lvl="1" indent="0">
              <a:buNone/>
            </a:pPr>
            <a:endParaRPr lang="en-US" altLang="zh-CN" dirty="0"/>
          </a:p>
          <a:p>
            <a:r>
              <a:rPr lang="zh-CN" altLang="en-US" dirty="0"/>
              <a:t>测试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</p:txBody>
      </p:sp>
      <p:sp>
        <p:nvSpPr>
          <p:cNvPr id="3" name="矩形 2"/>
          <p:cNvSpPr/>
          <p:nvPr/>
        </p:nvSpPr>
        <p:spPr>
          <a:xfrm>
            <a:off x="1048871" y="4255860"/>
            <a:ext cx="6096000" cy="133369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Bef>
                <a:spcPts val="360"/>
              </a:spcBef>
              <a:spcAft>
                <a:spcPts val="36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CN" sz="1600" b="1" dirty="0">
                <a:solidFill>
                  <a:srgbClr val="000080"/>
                </a:solidFill>
                <a:latin typeface="宋体" panose="02010600030101010101" pitchFamily="2" charset="-122"/>
                <a:ea typeface="微软雅黑 Light" panose="020B0502040204020203" pitchFamily="34" charset="-122"/>
                <a:cs typeface="宋体" panose="02010600030101010101" pitchFamily="2" charset="-122"/>
              </a:rPr>
              <a:t>select </a:t>
            </a:r>
            <a:r>
              <a:rPr lang="en-US" altLang="zh-CN" sz="1600" dirty="0" err="1">
                <a:solidFill>
                  <a:srgbClr val="000000"/>
                </a:solidFill>
                <a:latin typeface="宋体" panose="02010600030101010101" pitchFamily="2" charset="-122"/>
                <a:ea typeface="微软雅黑 Light" panose="020B0502040204020203" pitchFamily="34" charset="-122"/>
                <a:cs typeface="宋体" panose="02010600030101010101" pitchFamily="2" charset="-122"/>
              </a:rPr>
              <a:t>collect_list</a:t>
            </a:r>
            <a:r>
              <a:rPr lang="en-US" altLang="zh-CN" sz="1600" dirty="0">
                <a:solidFill>
                  <a:srgbClr val="000000"/>
                </a:solidFill>
                <a:latin typeface="宋体" panose="02010600030101010101" pitchFamily="2" charset="-122"/>
                <a:ea typeface="微软雅黑 Light" panose="020B0502040204020203" pitchFamily="34" charset="-122"/>
                <a:cs typeface="宋体" panose="02010600030101010101" pitchFamily="2" charset="-122"/>
              </a:rPr>
              <a:t>(col1) </a:t>
            </a:r>
            <a:r>
              <a:rPr lang="en-US" altLang="zh-CN" sz="1600" b="1" dirty="0">
                <a:solidFill>
                  <a:srgbClr val="000080"/>
                </a:solidFill>
                <a:latin typeface="宋体" panose="02010600030101010101" pitchFamily="2" charset="-122"/>
                <a:ea typeface="微软雅黑 Light" panose="020B0502040204020203" pitchFamily="34" charset="-122"/>
                <a:cs typeface="宋体" panose="02010600030101010101" pitchFamily="2" charset="-122"/>
              </a:rPr>
              <a:t>from </a:t>
            </a:r>
            <a:r>
              <a:rPr lang="en-US" altLang="zh-CN" sz="1600" dirty="0">
                <a:solidFill>
                  <a:srgbClr val="000000"/>
                </a:solidFill>
                <a:latin typeface="宋体" panose="02010600030101010101" pitchFamily="2" charset="-122"/>
                <a:ea typeface="微软雅黑 Light" panose="020B0502040204020203" pitchFamily="34" charset="-122"/>
                <a:cs typeface="宋体" panose="02010600030101010101" pitchFamily="2" charset="-122"/>
              </a:rPr>
              <a:t>row2col1;</a:t>
            </a:r>
            <a:endParaRPr lang="zh-CN" altLang="zh-CN" sz="1600" dirty="0"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  <a:p>
            <a:pPr>
              <a:spcBef>
                <a:spcPts val="360"/>
              </a:spcBef>
              <a:spcAft>
                <a:spcPts val="360"/>
              </a:spcAft>
            </a:pPr>
            <a:r>
              <a:rPr lang="en-US" altLang="zh-CN" sz="1600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+----------------------------+</a:t>
            </a:r>
            <a:endParaRPr lang="zh-CN" altLang="zh-CN" sz="1600" dirty="0"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  <a:p>
            <a:pPr>
              <a:spcBef>
                <a:spcPts val="360"/>
              </a:spcBef>
              <a:spcAft>
                <a:spcPts val="360"/>
              </a:spcAft>
            </a:pPr>
            <a:r>
              <a:rPr lang="en-US" altLang="zh-CN" sz="1600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| ["</a:t>
            </a:r>
            <a:r>
              <a:rPr lang="en-US" altLang="zh-CN" sz="1600" dirty="0" err="1"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a","a","a","b","b","b</a:t>
            </a:r>
            <a:r>
              <a:rPr lang="en-US" altLang="zh-CN" sz="1600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"]  |</a:t>
            </a:r>
            <a:endParaRPr lang="zh-CN" altLang="zh-CN" sz="1600" dirty="0"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  <a:p>
            <a:r>
              <a:rPr lang="en-US" altLang="zh-CN" sz="1600" dirty="0">
                <a:latin typeface="微软雅黑 Light" panose="020B0502040204020203" pitchFamily="34" charset="-122"/>
                <a:cs typeface="Times New Roman" panose="02020603050405020304" pitchFamily="18" charset="0"/>
              </a:rPr>
              <a:t>+----------------------------+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8062548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行转列：多行转单列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err="1"/>
              <a:t>collect_set</a:t>
            </a:r>
            <a:r>
              <a:rPr lang="zh-CN" altLang="en-US" dirty="0"/>
              <a:t>函数</a:t>
            </a:r>
          </a:p>
        </p:txBody>
      </p:sp>
      <p:sp>
        <p:nvSpPr>
          <p:cNvPr id="10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710880" y="1479597"/>
            <a:ext cx="10749598" cy="5552526"/>
          </a:xfrm>
        </p:spPr>
        <p:txBody>
          <a:bodyPr/>
          <a:lstStyle/>
          <a:p>
            <a:r>
              <a:rPr lang="zh-CN" altLang="en-US" dirty="0"/>
              <a:t>功能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sz="1400" dirty="0"/>
              <a:t>       用于将</a:t>
            </a:r>
            <a:r>
              <a:rPr lang="zh-CN" altLang="en-US" sz="1400" dirty="0">
                <a:solidFill>
                  <a:srgbClr val="FF0000"/>
                </a:solidFill>
              </a:rPr>
              <a:t>一列中</a:t>
            </a:r>
            <a:r>
              <a:rPr lang="zh-CN" altLang="en-US" sz="1400" dirty="0"/>
              <a:t>的</a:t>
            </a:r>
            <a:r>
              <a:rPr lang="zh-CN" altLang="en-US" sz="1400" dirty="0">
                <a:solidFill>
                  <a:srgbClr val="FF0000"/>
                </a:solidFill>
              </a:rPr>
              <a:t>多行合并为一行</a:t>
            </a:r>
            <a:r>
              <a:rPr lang="zh-CN" altLang="en-US" sz="1400" dirty="0"/>
              <a:t>，并</a:t>
            </a:r>
            <a:r>
              <a:rPr lang="zh-CN" altLang="en-US" sz="1400" dirty="0">
                <a:solidFill>
                  <a:srgbClr val="FF0000"/>
                </a:solidFill>
              </a:rPr>
              <a:t>进行去重</a:t>
            </a:r>
            <a:endParaRPr lang="en-US" altLang="zh-CN" sz="14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CN" sz="1400" dirty="0"/>
          </a:p>
          <a:p>
            <a:r>
              <a:rPr lang="zh-CN" altLang="en-US" dirty="0"/>
              <a:t>语法</a:t>
            </a:r>
            <a:endParaRPr lang="en-US" altLang="zh-CN" dirty="0"/>
          </a:p>
          <a:p>
            <a:pPr marL="360363" lvl="1" indent="0">
              <a:buNone/>
            </a:pPr>
            <a:r>
              <a:rPr lang="en-US" altLang="zh-CN" dirty="0" err="1"/>
              <a:t>collect_set</a:t>
            </a:r>
            <a:r>
              <a:rPr lang="zh-CN" altLang="en-US" dirty="0"/>
              <a:t>（</a:t>
            </a:r>
            <a:r>
              <a:rPr lang="en-US" altLang="zh-CN" dirty="0" err="1"/>
              <a:t>colName</a:t>
            </a:r>
            <a:r>
              <a:rPr lang="zh-CN" altLang="en-US" dirty="0"/>
              <a:t>）</a:t>
            </a:r>
            <a:endParaRPr lang="en-US" altLang="zh-CN" dirty="0"/>
          </a:p>
          <a:p>
            <a:pPr marL="360363" lvl="1" indent="0">
              <a:buNone/>
            </a:pPr>
            <a:endParaRPr lang="en-US" altLang="zh-CN" dirty="0"/>
          </a:p>
          <a:p>
            <a:r>
              <a:rPr lang="zh-CN" altLang="en-US" dirty="0"/>
              <a:t>测试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</p:txBody>
      </p:sp>
      <p:sp>
        <p:nvSpPr>
          <p:cNvPr id="2" name="矩形 1"/>
          <p:cNvSpPr/>
          <p:nvPr/>
        </p:nvSpPr>
        <p:spPr>
          <a:xfrm>
            <a:off x="1048871" y="4255860"/>
            <a:ext cx="6096000" cy="133369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Bef>
                <a:spcPts val="360"/>
              </a:spcBef>
              <a:spcAft>
                <a:spcPts val="36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CN" sz="1600" b="1" dirty="0">
                <a:solidFill>
                  <a:srgbClr val="000080"/>
                </a:solidFill>
                <a:latin typeface="宋体" panose="02010600030101010101" pitchFamily="2" charset="-122"/>
                <a:ea typeface="微软雅黑 Light" panose="020B0502040204020203" pitchFamily="34" charset="-122"/>
                <a:cs typeface="宋体" panose="02010600030101010101" pitchFamily="2" charset="-122"/>
              </a:rPr>
              <a:t>select </a:t>
            </a:r>
            <a:r>
              <a:rPr lang="en-US" altLang="zh-CN" sz="1600" dirty="0" err="1">
                <a:solidFill>
                  <a:srgbClr val="000000"/>
                </a:solidFill>
                <a:latin typeface="宋体" panose="02010600030101010101" pitchFamily="2" charset="-122"/>
                <a:ea typeface="微软雅黑 Light" panose="020B0502040204020203" pitchFamily="34" charset="-122"/>
                <a:cs typeface="宋体" panose="02010600030101010101" pitchFamily="2" charset="-122"/>
              </a:rPr>
              <a:t>collect_set</a:t>
            </a:r>
            <a:r>
              <a:rPr lang="en-US" altLang="zh-CN" sz="1600" dirty="0">
                <a:solidFill>
                  <a:srgbClr val="000000"/>
                </a:solidFill>
                <a:latin typeface="宋体" panose="02010600030101010101" pitchFamily="2" charset="-122"/>
                <a:ea typeface="微软雅黑 Light" panose="020B0502040204020203" pitchFamily="34" charset="-122"/>
                <a:cs typeface="宋体" panose="02010600030101010101" pitchFamily="2" charset="-122"/>
              </a:rPr>
              <a:t>(col1) </a:t>
            </a:r>
            <a:r>
              <a:rPr lang="en-US" altLang="zh-CN" sz="1600" b="1" dirty="0">
                <a:solidFill>
                  <a:srgbClr val="000080"/>
                </a:solidFill>
                <a:latin typeface="宋体" panose="02010600030101010101" pitchFamily="2" charset="-122"/>
                <a:ea typeface="微软雅黑 Light" panose="020B0502040204020203" pitchFamily="34" charset="-122"/>
                <a:cs typeface="宋体" panose="02010600030101010101" pitchFamily="2" charset="-122"/>
              </a:rPr>
              <a:t>from </a:t>
            </a:r>
            <a:r>
              <a:rPr lang="en-US" altLang="zh-CN" sz="1600" dirty="0">
                <a:solidFill>
                  <a:srgbClr val="000000"/>
                </a:solidFill>
                <a:latin typeface="宋体" panose="02010600030101010101" pitchFamily="2" charset="-122"/>
                <a:ea typeface="微软雅黑 Light" panose="020B0502040204020203" pitchFamily="34" charset="-122"/>
                <a:cs typeface="宋体" panose="02010600030101010101" pitchFamily="2" charset="-122"/>
              </a:rPr>
              <a:t>row2col1;</a:t>
            </a:r>
            <a:endParaRPr lang="zh-CN" altLang="zh-CN" sz="1600" dirty="0"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  <a:p>
            <a:pPr>
              <a:spcBef>
                <a:spcPts val="360"/>
              </a:spcBef>
              <a:spcAft>
                <a:spcPts val="360"/>
              </a:spcAft>
            </a:pPr>
            <a:r>
              <a:rPr lang="en-US" altLang="zh-CN" sz="1600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+------------+</a:t>
            </a:r>
            <a:endParaRPr lang="zh-CN" altLang="zh-CN" sz="1600" dirty="0"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  <a:p>
            <a:pPr>
              <a:spcBef>
                <a:spcPts val="360"/>
              </a:spcBef>
              <a:spcAft>
                <a:spcPts val="360"/>
              </a:spcAft>
            </a:pPr>
            <a:r>
              <a:rPr lang="en-US" altLang="zh-CN" sz="1600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| ["</a:t>
            </a:r>
            <a:r>
              <a:rPr lang="en-US" altLang="zh-CN" sz="1600" dirty="0" err="1"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b","a</a:t>
            </a:r>
            <a:r>
              <a:rPr lang="en-US" altLang="zh-CN" sz="1600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"]  |</a:t>
            </a:r>
            <a:endParaRPr lang="zh-CN" altLang="zh-CN" sz="1600" dirty="0"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  <a:p>
            <a:r>
              <a:rPr lang="en-US" altLang="zh-CN" sz="1600" dirty="0">
                <a:latin typeface="微软雅黑 Light" panose="020B0502040204020203" pitchFamily="34" charset="-122"/>
                <a:cs typeface="Times New Roman" panose="02020603050405020304" pitchFamily="18" charset="0"/>
              </a:rPr>
              <a:t>+------------+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6879090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行转列：多行转单列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建表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7766" y="4504259"/>
            <a:ext cx="6765552" cy="2067692"/>
          </a:xfrm>
          <a:prstGeom prst="rect">
            <a:avLst/>
          </a:prstGeom>
        </p:spPr>
      </p:pic>
      <p:sp>
        <p:nvSpPr>
          <p:cNvPr id="7" name="TextBox 3">
            <a:extLst>
              <a:ext uri="{FF2B5EF4-FFF2-40B4-BE49-F238E27FC236}">
                <a16:creationId xmlns:a16="http://schemas.microsoft.com/office/drawing/2014/main" id="{0C998B78-AB18-3C47-A1C7-25AE9A3A40B0}"/>
              </a:ext>
            </a:extLst>
          </p:cNvPr>
          <p:cNvSpPr txBox="1"/>
          <p:nvPr/>
        </p:nvSpPr>
        <p:spPr>
          <a:xfrm>
            <a:off x="2158940" y="1918936"/>
            <a:ext cx="7226083" cy="2123658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建表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create table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row2col2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(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                     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col1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string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                     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col2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string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                     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col3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int</a:t>
            </a:r>
            <a:b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)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row format delimited fields terminated by </a:t>
            </a: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'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\t</a:t>
            </a: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'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;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加载数据到表中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load data local inpath </a:t>
            </a: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'/root/hivedata/r2c2.txt'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into table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row2col2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;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select </a:t>
            </a:r>
            <a:r>
              <a:rPr lang="zh-CN" altLang="zh-CN" sz="1200" i="1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*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from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row2col2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;</a:t>
            </a:r>
            <a:endParaRPr lang="zh-CN" altLang="zh-CN" sz="1600" dirty="0">
              <a:latin typeface="Arial" panose="020B0604020202020204" pitchFamily="34" charset="0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43153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行转列：多行转单列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实现多行转单列</a:t>
            </a:r>
          </a:p>
        </p:txBody>
      </p:sp>
      <p:pic>
        <p:nvPicPr>
          <p:cNvPr id="8" name="图片 7"/>
          <p:cNvPicPr/>
          <p:nvPr/>
        </p:nvPicPr>
        <p:blipFill>
          <a:blip r:embed="rId2"/>
          <a:stretch>
            <a:fillRect/>
          </a:stretch>
        </p:blipFill>
        <p:spPr>
          <a:xfrm>
            <a:off x="3806093" y="4336341"/>
            <a:ext cx="4559170" cy="1642886"/>
          </a:xfrm>
          <a:prstGeom prst="rect">
            <a:avLst/>
          </a:prstGeom>
        </p:spPr>
      </p:pic>
      <p:sp>
        <p:nvSpPr>
          <p:cNvPr id="7" name="TextBox 3">
            <a:extLst>
              <a:ext uri="{FF2B5EF4-FFF2-40B4-BE49-F238E27FC236}">
                <a16:creationId xmlns:a16="http://schemas.microsoft.com/office/drawing/2014/main" id="{0C998B78-AB18-3C47-A1C7-25AE9A3A40B0}"/>
              </a:ext>
            </a:extLst>
          </p:cNvPr>
          <p:cNvSpPr txBox="1"/>
          <p:nvPr/>
        </p:nvSpPr>
        <p:spPr>
          <a:xfrm>
            <a:off x="34228" y="1578346"/>
            <a:ext cx="12102899" cy="2062103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6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select</a:t>
            </a:r>
            <a:br>
              <a:rPr lang="zh-CN" altLang="zh-CN" sz="16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6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    </a:t>
            </a:r>
            <a:r>
              <a:rPr lang="zh-CN" altLang="zh-CN" sz="16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col1</a:t>
            </a:r>
            <a:r>
              <a:rPr lang="zh-CN" altLang="zh-CN" sz="16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br>
              <a:rPr lang="zh-CN" altLang="zh-CN" sz="16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6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 </a:t>
            </a:r>
            <a:r>
              <a:rPr lang="zh-CN" altLang="zh-CN" sz="16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col2</a:t>
            </a:r>
            <a:r>
              <a:rPr lang="zh-CN" altLang="zh-CN" sz="16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br>
              <a:rPr lang="zh-CN" altLang="zh-CN" sz="16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6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 </a:t>
            </a:r>
            <a:r>
              <a:rPr lang="zh-CN" altLang="zh-CN" sz="1600" i="1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concat_ws</a:t>
            </a:r>
            <a:r>
              <a:rPr lang="zh-CN" altLang="zh-CN" sz="16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(</a:t>
            </a:r>
            <a:r>
              <a:rPr lang="zh-CN" altLang="zh-CN" sz="16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‘,’</a:t>
            </a:r>
            <a:r>
              <a:rPr lang="zh-CN" altLang="zh-CN" sz="16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 </a:t>
            </a:r>
            <a:r>
              <a:rPr lang="zh-CN" altLang="zh-CN" sz="1600" i="1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collect_list</a:t>
            </a:r>
            <a:r>
              <a:rPr lang="zh-CN" altLang="zh-CN" sz="16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(</a:t>
            </a:r>
            <a:r>
              <a:rPr lang="zh-CN" altLang="zh-CN" sz="1600" i="1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cast</a:t>
            </a:r>
            <a:r>
              <a:rPr lang="zh-CN" altLang="zh-CN" sz="16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(</a:t>
            </a:r>
            <a:r>
              <a:rPr lang="zh-CN" altLang="zh-CN" sz="16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col3 </a:t>
            </a:r>
            <a:r>
              <a:rPr lang="zh-CN" altLang="zh-CN" sz="16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as string</a:t>
            </a:r>
            <a:r>
              <a:rPr lang="zh-CN" altLang="zh-CN" sz="16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))) </a:t>
            </a:r>
            <a:r>
              <a:rPr lang="zh-CN" altLang="zh-CN" sz="16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as </a:t>
            </a:r>
            <a:r>
              <a:rPr lang="zh-CN" altLang="zh-CN" sz="16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col3</a:t>
            </a:r>
            <a:r>
              <a:rPr lang="en-US" altLang="zh-CN" sz="16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   -- </a:t>
            </a:r>
            <a:r>
              <a:rPr lang="en-US" altLang="zh-CN" sz="1200" dirty="0" err="1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concat_ws</a:t>
            </a:r>
            <a:r>
              <a:rPr lang="zh-CN" altLang="en-US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函数只接受</a:t>
            </a:r>
            <a:r>
              <a:rPr lang="en-US" altLang="zh-CN" sz="1200" dirty="0">
                <a:solidFill>
                  <a:srgbClr val="FF0000"/>
                </a:solidFill>
                <a:latin typeface="Arial Unicode MS" panose="020B0604020202020204" pitchFamily="34" charset="-122"/>
                <a:ea typeface="JetBrains Mono"/>
              </a:rPr>
              <a:t>array&lt;string&gt;</a:t>
            </a:r>
            <a:r>
              <a:rPr lang="zh-CN" altLang="en-US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或者</a:t>
            </a:r>
            <a:r>
              <a:rPr lang="en-US" altLang="zh-CN" sz="1200" dirty="0">
                <a:solidFill>
                  <a:srgbClr val="FF0000"/>
                </a:solidFill>
                <a:latin typeface="Arial Unicode MS" panose="020B0604020202020204" pitchFamily="34" charset="-122"/>
                <a:ea typeface="JetBrains Mono"/>
              </a:rPr>
              <a:t>string</a:t>
            </a:r>
            <a:r>
              <a:rPr lang="zh-CN" altLang="en-US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类型的参数，所以这里使用</a:t>
            </a:r>
            <a:r>
              <a:rPr lang="en-US" altLang="zh-CN" sz="1200" dirty="0">
                <a:solidFill>
                  <a:srgbClr val="FF0000"/>
                </a:solidFill>
                <a:latin typeface="Arial Unicode MS" panose="020B0604020202020204" pitchFamily="34" charset="-122"/>
                <a:ea typeface="JetBrains Mono"/>
              </a:rPr>
              <a:t>cast</a:t>
            </a:r>
            <a:r>
              <a:rPr lang="zh-CN" altLang="en-US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类型强制转换</a:t>
            </a:r>
            <a:br>
              <a:rPr lang="zh-CN" altLang="zh-CN" sz="16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6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from</a:t>
            </a:r>
            <a:br>
              <a:rPr lang="zh-CN" altLang="zh-CN" sz="16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6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    </a:t>
            </a:r>
            <a:r>
              <a:rPr lang="zh-CN" altLang="zh-CN" sz="16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row2col2</a:t>
            </a:r>
            <a:br>
              <a:rPr lang="zh-CN" altLang="zh-CN" sz="16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6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group by</a:t>
            </a:r>
            <a:br>
              <a:rPr lang="zh-CN" altLang="zh-CN" sz="16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6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    </a:t>
            </a:r>
            <a:r>
              <a:rPr lang="zh-CN" altLang="zh-CN" sz="16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col1</a:t>
            </a:r>
            <a:r>
              <a:rPr lang="zh-CN" altLang="zh-CN" sz="16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 </a:t>
            </a:r>
            <a:r>
              <a:rPr lang="zh-CN" altLang="zh-CN" sz="16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col2</a:t>
            </a:r>
            <a:r>
              <a:rPr lang="zh-CN" altLang="zh-CN" sz="16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;</a:t>
            </a:r>
            <a:endParaRPr lang="zh-CN" altLang="zh-CN" sz="2000" dirty="0">
              <a:latin typeface="Arial" panose="020B0604020202020204" pitchFamily="34" charset="0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00918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F5F2403-DAC9-454A-9779-7331986EC40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/>
              <a:t>掌握</a:t>
            </a:r>
            <a:r>
              <a:rPr kumimoji="1" lang="en-US" altLang="zh-CN" dirty="0"/>
              <a:t>explode</a:t>
            </a:r>
            <a:r>
              <a:rPr kumimoji="1" lang="zh-CN" altLang="en-US" dirty="0"/>
              <a:t>函数、侧视图使用</a:t>
            </a:r>
          </a:p>
          <a:p>
            <a:r>
              <a:rPr kumimoji="1" lang="zh-CN" altLang="en-US" dirty="0"/>
              <a:t>掌握行列转换、</a:t>
            </a:r>
            <a:r>
              <a:rPr kumimoji="1" lang="en-US" altLang="zh-CN" dirty="0"/>
              <a:t>json</a:t>
            </a:r>
            <a:r>
              <a:rPr kumimoji="1" lang="zh-CN" altLang="en-US" dirty="0"/>
              <a:t>数据处理</a:t>
            </a:r>
          </a:p>
          <a:p>
            <a:r>
              <a:rPr kumimoji="1" lang="zh-CN" altLang="en-US" dirty="0"/>
              <a:t>掌握窗口函数的使用</a:t>
            </a:r>
          </a:p>
          <a:p>
            <a:r>
              <a:rPr kumimoji="1" lang="zh-CN" altLang="en-US" dirty="0"/>
              <a:t>知道</a:t>
            </a:r>
            <a:r>
              <a:rPr kumimoji="1" lang="en-US" altLang="zh-CN" dirty="0"/>
              <a:t>Hive</a:t>
            </a:r>
            <a:r>
              <a:rPr kumimoji="1" lang="zh-CN" altLang="en-US" dirty="0"/>
              <a:t>数据压缩、文件存储格式</a:t>
            </a:r>
          </a:p>
          <a:p>
            <a:r>
              <a:rPr kumimoji="1" lang="zh-CN" altLang="en-US" dirty="0"/>
              <a:t>掌握</a:t>
            </a:r>
            <a:r>
              <a:rPr kumimoji="1" lang="en-US" altLang="zh-CN" dirty="0"/>
              <a:t>Hive</a:t>
            </a:r>
            <a:r>
              <a:rPr kumimoji="1" lang="zh-CN" altLang="en-US" dirty="0"/>
              <a:t>通用调优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962096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列转行：单列转多行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列转行：单列转多行</a:t>
            </a:r>
          </a:p>
        </p:txBody>
      </p:sp>
      <p:sp>
        <p:nvSpPr>
          <p:cNvPr id="2" name="右箭头 1"/>
          <p:cNvSpPr/>
          <p:nvPr/>
        </p:nvSpPr>
        <p:spPr>
          <a:xfrm>
            <a:off x="5213480" y="3358511"/>
            <a:ext cx="1676400" cy="788894"/>
          </a:xfrm>
          <a:prstGeom prst="rightArrow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/>
          <p:nvPr/>
        </p:nvPicPr>
        <p:blipFill>
          <a:blip r:embed="rId2"/>
          <a:stretch>
            <a:fillRect/>
          </a:stretch>
        </p:blipFill>
        <p:spPr>
          <a:xfrm>
            <a:off x="1044762" y="3206358"/>
            <a:ext cx="3607920" cy="1078772"/>
          </a:xfrm>
          <a:prstGeom prst="rect">
            <a:avLst/>
          </a:prstGeom>
        </p:spPr>
      </p:pic>
      <p:pic>
        <p:nvPicPr>
          <p:cNvPr id="9" name="图片 8"/>
          <p:cNvPicPr/>
          <p:nvPr/>
        </p:nvPicPr>
        <p:blipFill>
          <a:blip r:embed="rId3"/>
          <a:stretch>
            <a:fillRect/>
          </a:stretch>
        </p:blipFill>
        <p:spPr>
          <a:xfrm>
            <a:off x="7450679" y="2369139"/>
            <a:ext cx="3638662" cy="27676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1EAA8935-5054-D6A7-15DD-320C6D2E1BE4}"/>
              </a:ext>
            </a:extLst>
          </p:cNvPr>
          <p:cNvSpPr txBox="1"/>
          <p:nvPr/>
        </p:nvSpPr>
        <p:spPr>
          <a:xfrm>
            <a:off x="2848722" y="2779776"/>
            <a:ext cx="2057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600" dirty="0">
                <a:solidFill>
                  <a:srgbClr val="FF0000"/>
                </a:solidFill>
                <a:latin typeface="+mn-lt"/>
                <a:ea typeface="+mn-ea"/>
              </a:rPr>
              <a:t>explode</a:t>
            </a:r>
            <a:endParaRPr lang="zh-CN" altLang="en-US" sz="1600" dirty="0">
              <a:solidFill>
                <a:srgbClr val="FF0000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368190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列转行：单列转多行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explode</a:t>
            </a:r>
            <a:r>
              <a:rPr lang="zh-CN" altLang="en-US" dirty="0"/>
              <a:t>函数</a:t>
            </a:r>
          </a:p>
        </p:txBody>
      </p:sp>
      <p:sp>
        <p:nvSpPr>
          <p:cNvPr id="10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710880" y="1479597"/>
            <a:ext cx="10749598" cy="5552526"/>
          </a:xfrm>
        </p:spPr>
        <p:txBody>
          <a:bodyPr/>
          <a:lstStyle/>
          <a:p>
            <a:r>
              <a:rPr lang="zh-CN" altLang="en-US" dirty="0"/>
              <a:t>功能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sz="1400" dirty="0"/>
              <a:t>      </a:t>
            </a:r>
            <a:r>
              <a:rPr lang="zh-CN" altLang="zh-CN" sz="1400" dirty="0"/>
              <a:t>用于将一个集合或者数组中的每个元素展开，将每个元素变成一行</a:t>
            </a:r>
            <a:endParaRPr lang="en-US" altLang="zh-CN" sz="1400" b="1" dirty="0">
              <a:solidFill>
                <a:srgbClr val="FF0000"/>
              </a:solidFill>
            </a:endParaRPr>
          </a:p>
          <a:p>
            <a:r>
              <a:rPr lang="zh-CN" altLang="en-US" dirty="0"/>
              <a:t>语法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    explode( Map | Array)</a:t>
            </a:r>
          </a:p>
          <a:p>
            <a:r>
              <a:rPr lang="zh-CN" altLang="en-US" dirty="0"/>
              <a:t>测试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2" name="矩形 1"/>
          <p:cNvSpPr/>
          <p:nvPr/>
        </p:nvSpPr>
        <p:spPr>
          <a:xfrm>
            <a:off x="1030009" y="3701534"/>
            <a:ext cx="44662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00008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select 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explode(split("</a:t>
            </a:r>
            <a:r>
              <a:rPr lang="en-US" altLang="zh-CN" dirty="0" err="1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a,b,c,d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",","));</a:t>
            </a:r>
            <a:endParaRPr lang="zh-CN" altLang="en-US" dirty="0"/>
          </a:p>
        </p:txBody>
      </p:sp>
      <p:pic>
        <p:nvPicPr>
          <p:cNvPr id="9" name="图片 8"/>
          <p:cNvPicPr/>
          <p:nvPr/>
        </p:nvPicPr>
        <p:blipFill>
          <a:blip r:embed="rId2"/>
          <a:stretch>
            <a:fillRect/>
          </a:stretch>
        </p:blipFill>
        <p:spPr>
          <a:xfrm>
            <a:off x="3730438" y="4443636"/>
            <a:ext cx="1253938" cy="2109564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A91586D5-053B-22CC-2165-77E6AD30818B}"/>
              </a:ext>
            </a:extLst>
          </p:cNvPr>
          <p:cNvSpPr txBox="1"/>
          <p:nvPr/>
        </p:nvSpPr>
        <p:spPr>
          <a:xfrm>
            <a:off x="5526662" y="3547646"/>
            <a:ext cx="55607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可以使用</a:t>
            </a:r>
            <a:r>
              <a:rPr lang="en-US" altLang="zh-CN" sz="1400" dirty="0">
                <a:solidFill>
                  <a:srgbClr val="FF0000"/>
                </a:solidFill>
                <a:latin typeface="+mn-lt"/>
                <a:ea typeface="+mn-ea"/>
              </a:rPr>
              <a:t>split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函数对原本是</a:t>
            </a:r>
            <a:r>
              <a:rPr lang="en-US" altLang="zh-CN" sz="1400" dirty="0">
                <a:solidFill>
                  <a:srgbClr val="FF0000"/>
                </a:solidFill>
                <a:latin typeface="+mn-lt"/>
                <a:ea typeface="+mn-ea"/>
              </a:rPr>
              <a:t>string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类型的变量进行按指定分隔符切割，</a:t>
            </a: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就可以得到</a:t>
            </a:r>
            <a:r>
              <a:rPr lang="en-US" altLang="zh-CN" sz="1400" dirty="0">
                <a:solidFill>
                  <a:srgbClr val="FF0000"/>
                </a:solidFill>
                <a:latin typeface="+mn-lt"/>
                <a:ea typeface="+mn-ea"/>
              </a:rPr>
              <a:t>array&lt;string&gt;</a:t>
            </a:r>
            <a:r>
              <a:rPr lang="zh-CN" altLang="en-US" sz="1400" dirty="0">
                <a:solidFill>
                  <a:srgbClr val="FF0000"/>
                </a:solidFill>
              </a:rPr>
              <a:t>，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从而正确使用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explode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71676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列转行：单列转多行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建表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3692" y="4739099"/>
            <a:ext cx="8023972" cy="1510286"/>
          </a:xfrm>
          <a:prstGeom prst="rect">
            <a:avLst/>
          </a:prstGeom>
        </p:spPr>
      </p:pic>
      <p:sp>
        <p:nvSpPr>
          <p:cNvPr id="7" name="TextBox 3">
            <a:extLst>
              <a:ext uri="{FF2B5EF4-FFF2-40B4-BE49-F238E27FC236}">
                <a16:creationId xmlns:a16="http://schemas.microsoft.com/office/drawing/2014/main" id="{0C998B78-AB18-3C47-A1C7-25AE9A3A40B0}"/>
              </a:ext>
            </a:extLst>
          </p:cNvPr>
          <p:cNvSpPr txBox="1"/>
          <p:nvPr/>
        </p:nvSpPr>
        <p:spPr>
          <a:xfrm>
            <a:off x="1878277" y="1635973"/>
            <a:ext cx="7226083" cy="2800767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6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</a:t>
            </a:r>
            <a:r>
              <a:rPr lang="zh-CN" altLang="zh-CN" sz="16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创建表</a:t>
            </a:r>
            <a:br>
              <a:rPr lang="zh-CN" altLang="zh-CN" sz="16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6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create table </a:t>
            </a:r>
            <a:r>
              <a:rPr lang="zh-CN" altLang="zh-CN" sz="16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col2row2</a:t>
            </a:r>
            <a:r>
              <a:rPr lang="zh-CN" altLang="zh-CN" sz="16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(</a:t>
            </a:r>
            <a:br>
              <a:rPr lang="zh-CN" altLang="zh-CN" sz="16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6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                      </a:t>
            </a:r>
            <a:r>
              <a:rPr lang="zh-CN" altLang="zh-CN" sz="16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col1 </a:t>
            </a:r>
            <a:r>
              <a:rPr lang="zh-CN" altLang="zh-CN" sz="16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string</a:t>
            </a:r>
            <a:r>
              <a:rPr lang="zh-CN" altLang="zh-CN" sz="16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br>
              <a:rPr lang="zh-CN" altLang="zh-CN" sz="16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6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                      </a:t>
            </a:r>
            <a:r>
              <a:rPr lang="zh-CN" altLang="zh-CN" sz="16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col2 </a:t>
            </a:r>
            <a:r>
              <a:rPr lang="zh-CN" altLang="zh-CN" sz="16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string</a:t>
            </a:r>
            <a:r>
              <a:rPr lang="zh-CN" altLang="zh-CN" sz="16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br>
              <a:rPr lang="zh-CN" altLang="zh-CN" sz="16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6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                      </a:t>
            </a:r>
            <a:r>
              <a:rPr lang="zh-CN" altLang="zh-CN" sz="16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col3 </a:t>
            </a:r>
            <a:r>
              <a:rPr lang="zh-CN" altLang="zh-CN" sz="16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string</a:t>
            </a:r>
            <a:br>
              <a:rPr lang="zh-CN" altLang="zh-CN" sz="16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6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)</a:t>
            </a:r>
            <a:r>
              <a:rPr lang="zh-CN" altLang="zh-CN" sz="16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row format delimited fields terminated by </a:t>
            </a:r>
            <a:r>
              <a:rPr lang="zh-CN" altLang="zh-CN" sz="16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'</a:t>
            </a:r>
            <a:r>
              <a:rPr lang="zh-CN" altLang="zh-CN" sz="16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\t</a:t>
            </a:r>
            <a:r>
              <a:rPr lang="zh-CN" altLang="zh-CN" sz="16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'</a:t>
            </a:r>
            <a:r>
              <a:rPr lang="zh-CN" altLang="zh-CN" sz="16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;</a:t>
            </a:r>
            <a:br>
              <a:rPr lang="zh-CN" altLang="zh-CN" sz="16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br>
              <a:rPr lang="zh-CN" altLang="zh-CN" sz="16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6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</a:t>
            </a:r>
            <a:r>
              <a:rPr lang="zh-CN" altLang="zh-CN" sz="16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加载数据</a:t>
            </a:r>
            <a:br>
              <a:rPr lang="zh-CN" altLang="zh-CN" sz="16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6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load data local inpath </a:t>
            </a:r>
            <a:r>
              <a:rPr lang="zh-CN" altLang="zh-CN" sz="16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'/root/hivedata/c2r2.txt' </a:t>
            </a:r>
            <a:r>
              <a:rPr lang="zh-CN" altLang="zh-CN" sz="16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into table </a:t>
            </a:r>
            <a:r>
              <a:rPr lang="zh-CN" altLang="zh-CN" sz="16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col2row2</a:t>
            </a:r>
            <a:r>
              <a:rPr lang="zh-CN" altLang="zh-CN" sz="16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;</a:t>
            </a:r>
            <a:br>
              <a:rPr lang="zh-CN" altLang="zh-CN" sz="16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br>
              <a:rPr lang="zh-CN" altLang="zh-CN" sz="16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6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select </a:t>
            </a:r>
            <a:r>
              <a:rPr lang="zh-CN" altLang="zh-CN" sz="1600" i="1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* </a:t>
            </a:r>
            <a:r>
              <a:rPr lang="zh-CN" altLang="zh-CN" sz="16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from </a:t>
            </a:r>
            <a:r>
              <a:rPr lang="zh-CN" altLang="zh-CN" sz="16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col2row2</a:t>
            </a:r>
            <a:r>
              <a:rPr lang="zh-CN" altLang="zh-CN" sz="16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;</a:t>
            </a:r>
            <a:endParaRPr lang="zh-CN" altLang="zh-CN" sz="2000" dirty="0">
              <a:latin typeface="Arial" panose="020B0604020202020204" pitchFamily="34" charset="0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04122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列转行：单列转多行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实现单列转多行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2078" y="3875656"/>
            <a:ext cx="4267200" cy="2638425"/>
          </a:xfrm>
          <a:prstGeom prst="rect">
            <a:avLst/>
          </a:prstGeom>
        </p:spPr>
      </p:pic>
      <p:sp>
        <p:nvSpPr>
          <p:cNvPr id="7" name="TextBox 3">
            <a:extLst>
              <a:ext uri="{FF2B5EF4-FFF2-40B4-BE49-F238E27FC236}">
                <a16:creationId xmlns:a16="http://schemas.microsoft.com/office/drawing/2014/main" id="{0C998B78-AB18-3C47-A1C7-25AE9A3A40B0}"/>
              </a:ext>
            </a:extLst>
          </p:cNvPr>
          <p:cNvSpPr txBox="1"/>
          <p:nvPr/>
        </p:nvSpPr>
        <p:spPr>
          <a:xfrm>
            <a:off x="1722828" y="1457270"/>
            <a:ext cx="8664756" cy="1477328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select</a:t>
            </a:r>
            <a:br>
              <a:rPr lang="zh-CN" altLang="zh-CN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    </a:t>
            </a:r>
            <a:r>
              <a:rPr lang="zh-CN" altLang="zh-CN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col1</a:t>
            </a:r>
            <a:r>
              <a:rPr lang="zh-CN" altLang="zh-CN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br>
              <a:rPr lang="zh-CN" altLang="zh-CN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 </a:t>
            </a:r>
            <a:r>
              <a:rPr lang="zh-CN" altLang="zh-CN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col2</a:t>
            </a:r>
            <a:r>
              <a:rPr lang="zh-CN" altLang="zh-CN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br>
              <a:rPr lang="zh-CN" altLang="zh-CN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 </a:t>
            </a:r>
            <a:r>
              <a:rPr lang="zh-CN" altLang="zh-CN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lv</a:t>
            </a:r>
            <a:r>
              <a:rPr lang="zh-CN" altLang="zh-CN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.</a:t>
            </a:r>
            <a:r>
              <a:rPr lang="zh-CN" altLang="zh-CN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col3 </a:t>
            </a:r>
            <a:r>
              <a:rPr lang="zh-CN" altLang="zh-CN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as </a:t>
            </a:r>
            <a:r>
              <a:rPr lang="zh-CN" altLang="zh-CN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col3</a:t>
            </a:r>
            <a:br>
              <a:rPr lang="zh-CN" altLang="zh-CN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from</a:t>
            </a:r>
            <a:r>
              <a:rPr lang="en-US" altLang="zh-CN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  </a:t>
            </a:r>
            <a:r>
              <a:rPr lang="zh-CN" altLang="zh-CN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col2row2</a:t>
            </a:r>
            <a:r>
              <a:rPr lang="en-US" altLang="zh-CN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   </a:t>
            </a:r>
            <a:r>
              <a:rPr lang="zh-CN" altLang="zh-CN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lateral view</a:t>
            </a:r>
            <a:r>
              <a:rPr lang="en-US" altLang="zh-CN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   </a:t>
            </a:r>
            <a:r>
              <a:rPr lang="zh-CN" altLang="zh-CN" i="1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explode</a:t>
            </a:r>
            <a:r>
              <a:rPr lang="zh-CN" altLang="zh-CN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(</a:t>
            </a:r>
            <a:r>
              <a:rPr lang="zh-CN" altLang="zh-CN" i="1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split</a:t>
            </a:r>
            <a:r>
              <a:rPr lang="zh-CN" altLang="zh-CN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(</a:t>
            </a:r>
            <a:r>
              <a:rPr lang="zh-CN" altLang="zh-CN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col3</a:t>
            </a:r>
            <a:r>
              <a:rPr lang="zh-CN" altLang="zh-CN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 </a:t>
            </a:r>
            <a:r>
              <a:rPr lang="zh-CN" altLang="zh-CN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',’</a:t>
            </a:r>
            <a:r>
              <a:rPr lang="zh-CN" altLang="zh-CN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)) </a:t>
            </a:r>
            <a:r>
              <a:rPr lang="en-US" altLang="zh-CN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</a:t>
            </a:r>
            <a:r>
              <a:rPr lang="zh-CN" altLang="zh-CN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lv </a:t>
            </a:r>
            <a:r>
              <a:rPr lang="en-US" altLang="zh-CN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  </a:t>
            </a:r>
            <a:r>
              <a:rPr lang="zh-CN" altLang="zh-CN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as </a:t>
            </a:r>
            <a:r>
              <a:rPr lang="en-US" altLang="zh-CN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  </a:t>
            </a:r>
            <a:r>
              <a:rPr lang="zh-CN" altLang="zh-CN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col3</a:t>
            </a:r>
            <a:r>
              <a:rPr lang="zh-CN" altLang="zh-CN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;</a:t>
            </a:r>
            <a:endParaRPr lang="zh-CN" altLang="zh-CN" sz="2400" dirty="0">
              <a:latin typeface="Arial" panose="020B0604020202020204" pitchFamily="34" charset="0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1462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691FACA-E1ED-6A48-A1E4-D925AAC030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/>
                </a:solidFill>
              </a:rPr>
              <a:t>UDTF</a:t>
            </a:r>
            <a:r>
              <a:rPr lang="zh-CN" altLang="en-US" dirty="0">
                <a:solidFill>
                  <a:schemeClr val="tx1"/>
                </a:solidFill>
              </a:rPr>
              <a:t>之</a:t>
            </a:r>
            <a:r>
              <a:rPr lang="en-US" altLang="zh-CN" dirty="0">
                <a:solidFill>
                  <a:schemeClr val="tx1"/>
                </a:solidFill>
              </a:rPr>
              <a:t>explode</a:t>
            </a:r>
            <a:r>
              <a:rPr lang="zh-CN" altLang="en-US" dirty="0">
                <a:solidFill>
                  <a:schemeClr val="tx1"/>
                </a:solidFill>
              </a:rPr>
              <a:t>函数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en-US" altLang="zh-CN" dirty="0">
                <a:solidFill>
                  <a:schemeClr val="tx1"/>
                </a:solidFill>
              </a:rPr>
              <a:t>Lateral View</a:t>
            </a:r>
            <a:r>
              <a:rPr lang="zh-CN" altLang="en-US" dirty="0">
                <a:solidFill>
                  <a:schemeClr val="tx1"/>
                </a:solidFill>
              </a:rPr>
              <a:t>侧视图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en-US" altLang="zh-CN" dirty="0">
                <a:solidFill>
                  <a:schemeClr val="tx1"/>
                </a:solidFill>
              </a:rPr>
              <a:t>Hive</a:t>
            </a:r>
            <a:r>
              <a:rPr lang="zh-CN" altLang="en-US" dirty="0">
                <a:solidFill>
                  <a:schemeClr val="tx1"/>
                </a:solidFill>
              </a:rPr>
              <a:t>行列转换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en-US" altLang="zh-CN" dirty="0">
                <a:solidFill>
                  <a:srgbClr val="C00000"/>
                </a:solidFill>
              </a:rPr>
              <a:t>Hive json</a:t>
            </a:r>
            <a:r>
              <a:rPr lang="zh-CN" altLang="en-US" dirty="0">
                <a:solidFill>
                  <a:srgbClr val="C00000"/>
                </a:solidFill>
              </a:rPr>
              <a:t>格式数据处理</a:t>
            </a:r>
            <a:endParaRPr lang="en-US" altLang="zh-CN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05359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quarter" idx="11"/>
          </p:nvPr>
        </p:nvSpPr>
        <p:spPr>
          <a:xfrm>
            <a:off x="792775" y="1950330"/>
            <a:ext cx="4303615" cy="4033110"/>
          </a:xfrm>
        </p:spPr>
        <p:txBody>
          <a:bodyPr/>
          <a:lstStyle/>
          <a:p>
            <a:pPr marL="0" indent="0">
              <a:lnSpc>
                <a:spcPct val="200000"/>
              </a:lnSpc>
              <a:buNone/>
            </a:pPr>
            <a:r>
              <a:rPr lang="en-US" altLang="zh-CN" dirty="0"/>
              <a:t>    JSON</a:t>
            </a:r>
            <a:r>
              <a:rPr lang="zh-CN" altLang="zh-CN" dirty="0"/>
              <a:t>数据格式是数据存储及数据处理中最常见的结构化数据格式之一，很多场景下公司都会将数据</a:t>
            </a:r>
            <a:r>
              <a:rPr lang="zh-CN" altLang="zh-CN" dirty="0">
                <a:solidFill>
                  <a:srgbClr val="FF0000"/>
                </a:solidFill>
              </a:rPr>
              <a:t>以</a:t>
            </a:r>
            <a:r>
              <a:rPr lang="en-US" altLang="zh-CN" dirty="0">
                <a:solidFill>
                  <a:srgbClr val="FF0000"/>
                </a:solidFill>
              </a:rPr>
              <a:t>JSON</a:t>
            </a:r>
            <a:r>
              <a:rPr lang="zh-CN" altLang="zh-CN" dirty="0">
                <a:solidFill>
                  <a:srgbClr val="FF0000"/>
                </a:solidFill>
              </a:rPr>
              <a:t>格式存储在</a:t>
            </a:r>
            <a:r>
              <a:rPr lang="en-US" altLang="zh-CN" dirty="0">
                <a:solidFill>
                  <a:srgbClr val="FF0000"/>
                </a:solidFill>
              </a:rPr>
              <a:t>HDFS</a:t>
            </a:r>
            <a:r>
              <a:rPr lang="zh-CN" altLang="zh-CN" dirty="0">
                <a:solidFill>
                  <a:srgbClr val="FF0000"/>
                </a:solidFill>
              </a:rPr>
              <a:t>中</a:t>
            </a:r>
            <a:r>
              <a:rPr lang="zh-CN" altLang="zh-CN" dirty="0"/>
              <a:t>，当构建数据仓库时，需要对</a:t>
            </a:r>
            <a:r>
              <a:rPr lang="en-US" altLang="zh-CN" dirty="0"/>
              <a:t>JSON</a:t>
            </a:r>
            <a:r>
              <a:rPr lang="zh-CN" altLang="zh-CN" dirty="0"/>
              <a:t>格式的数据进行处理和分析，那么</a:t>
            </a:r>
            <a:r>
              <a:rPr lang="zh-CN" altLang="en-US" dirty="0"/>
              <a:t>就</a:t>
            </a:r>
            <a:r>
              <a:rPr lang="zh-CN" altLang="zh-CN" dirty="0"/>
              <a:t>需要</a:t>
            </a:r>
            <a:r>
              <a:rPr lang="zh-CN" altLang="zh-CN" dirty="0">
                <a:solidFill>
                  <a:srgbClr val="FF0000"/>
                </a:solidFill>
              </a:rPr>
              <a:t>在</a:t>
            </a:r>
            <a:r>
              <a:rPr lang="en-US" altLang="zh-CN" dirty="0">
                <a:solidFill>
                  <a:srgbClr val="FF0000"/>
                </a:solidFill>
              </a:rPr>
              <a:t>Hive</a:t>
            </a:r>
            <a:r>
              <a:rPr lang="zh-CN" altLang="zh-CN" dirty="0">
                <a:solidFill>
                  <a:srgbClr val="FF0000"/>
                </a:solidFill>
              </a:rPr>
              <a:t>中对</a:t>
            </a:r>
            <a:r>
              <a:rPr lang="en-US" altLang="zh-CN" dirty="0">
                <a:solidFill>
                  <a:srgbClr val="FF0000"/>
                </a:solidFill>
              </a:rPr>
              <a:t>JSON</a:t>
            </a:r>
            <a:r>
              <a:rPr lang="zh-CN" altLang="zh-CN" dirty="0">
                <a:solidFill>
                  <a:srgbClr val="FF0000"/>
                </a:solidFill>
              </a:rPr>
              <a:t>格式的数据进行解析读取</a:t>
            </a:r>
            <a:r>
              <a:rPr lang="zh-CN" altLang="zh-CN" dirty="0"/>
              <a:t>。</a:t>
            </a:r>
            <a:endParaRPr lang="zh-CN" altLang="en-US" dirty="0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应用场景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JSON</a:t>
            </a:r>
            <a:r>
              <a:rPr lang="zh-CN" altLang="en-US" dirty="0"/>
              <a:t>格式</a:t>
            </a:r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26" name="Picture 2" descr="https://gimg2.baidu.com/image_search/src=http%3A%2F%2Fwww.siyuanblog.com%2Fwp-content%2Fuploads%2F2018%2F11%2Fjson_3.jpg&amp;refer=http%3A%2F%2Fwww.siyuanblog.com&amp;app=2002&amp;size=f9999,10000&amp;q=a80&amp;n=0&amp;g=0n&amp;fmt=jpeg?sec=1620279671&amp;t=495e12fe6323e9a6934f96fc09af3bf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1796" y="1744142"/>
            <a:ext cx="5104092" cy="3402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19839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应用场景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需求：对以下</a:t>
            </a:r>
            <a:r>
              <a:rPr lang="en-US" altLang="zh-CN" dirty="0"/>
              <a:t>JSON</a:t>
            </a:r>
            <a:r>
              <a:rPr lang="zh-CN" altLang="en-US" dirty="0"/>
              <a:t>数据实现处理，解析每个字段到表中</a:t>
            </a:r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图片 8"/>
          <p:cNvPicPr/>
          <p:nvPr/>
        </p:nvPicPr>
        <p:blipFill>
          <a:blip r:embed="rId2"/>
          <a:stretch>
            <a:fillRect/>
          </a:stretch>
        </p:blipFill>
        <p:spPr>
          <a:xfrm>
            <a:off x="710880" y="2369858"/>
            <a:ext cx="4739528" cy="3510990"/>
          </a:xfrm>
          <a:prstGeom prst="rect">
            <a:avLst/>
          </a:prstGeom>
        </p:spPr>
      </p:pic>
      <p:pic>
        <p:nvPicPr>
          <p:cNvPr id="11" name="图片 10"/>
          <p:cNvPicPr/>
          <p:nvPr/>
        </p:nvPicPr>
        <p:blipFill>
          <a:blip r:embed="rId3"/>
          <a:stretch>
            <a:fillRect/>
          </a:stretch>
        </p:blipFill>
        <p:spPr>
          <a:xfrm>
            <a:off x="6802565" y="2369858"/>
            <a:ext cx="5039811" cy="3286871"/>
          </a:xfrm>
          <a:prstGeom prst="rect">
            <a:avLst/>
          </a:prstGeom>
        </p:spPr>
      </p:pic>
      <p:sp>
        <p:nvSpPr>
          <p:cNvPr id="3" name="右箭头 2"/>
          <p:cNvSpPr/>
          <p:nvPr/>
        </p:nvSpPr>
        <p:spPr>
          <a:xfrm>
            <a:off x="5669286" y="3605400"/>
            <a:ext cx="914400" cy="1039906"/>
          </a:xfrm>
          <a:prstGeom prst="rightArrow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442077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quarter" idx="11"/>
          </p:nvPr>
        </p:nvSpPr>
        <p:spPr>
          <a:xfrm>
            <a:off x="1205150" y="1457271"/>
            <a:ext cx="9660073" cy="1196282"/>
          </a:xfrm>
        </p:spPr>
        <p:txBody>
          <a:bodyPr/>
          <a:lstStyle/>
          <a:p>
            <a:pPr marL="0" indent="0">
              <a:lnSpc>
                <a:spcPct val="200000"/>
              </a:lnSpc>
              <a:buNone/>
            </a:pPr>
            <a:r>
              <a:rPr lang="en-US" altLang="zh-CN" dirty="0">
                <a:ea typeface="Alibaba PuHuiTi B"/>
              </a:rPr>
              <a:t>       Hive</a:t>
            </a:r>
            <a:r>
              <a:rPr lang="zh-CN" altLang="en-US" dirty="0">
                <a:ea typeface="Alibaba PuHuiTi B"/>
              </a:rPr>
              <a:t>中为了实现</a:t>
            </a:r>
            <a:r>
              <a:rPr lang="en-US" altLang="zh-CN" dirty="0">
                <a:ea typeface="Alibaba PuHuiTi B"/>
              </a:rPr>
              <a:t>JSON</a:t>
            </a:r>
            <a:r>
              <a:rPr lang="zh-CN" altLang="en-US" dirty="0">
                <a:ea typeface="Alibaba PuHuiTi B"/>
              </a:rPr>
              <a:t>格式的数据解析，提供了</a:t>
            </a:r>
            <a:r>
              <a:rPr lang="zh-CN" altLang="en-US" dirty="0">
                <a:solidFill>
                  <a:srgbClr val="FF0000"/>
                </a:solidFill>
                <a:ea typeface="Alibaba PuHuiTi B"/>
              </a:rPr>
              <a:t>两种解析</a:t>
            </a:r>
            <a:r>
              <a:rPr lang="en-US" altLang="zh-CN" dirty="0">
                <a:solidFill>
                  <a:srgbClr val="FF0000"/>
                </a:solidFill>
                <a:ea typeface="Alibaba PuHuiTi B"/>
              </a:rPr>
              <a:t>JSON</a:t>
            </a:r>
            <a:r>
              <a:rPr lang="zh-CN" altLang="en-US" dirty="0">
                <a:solidFill>
                  <a:srgbClr val="FF0000"/>
                </a:solidFill>
                <a:ea typeface="Alibaba PuHuiTi B"/>
              </a:rPr>
              <a:t>数据的方式</a:t>
            </a:r>
            <a:r>
              <a:rPr lang="zh-CN" altLang="en-US" dirty="0">
                <a:ea typeface="Alibaba PuHuiTi B"/>
              </a:rPr>
              <a:t>，在实际工作场景下，可以根据不同数据，不同的需求来选择合适的方式对</a:t>
            </a:r>
            <a:r>
              <a:rPr lang="en-US" altLang="zh-CN" dirty="0">
                <a:ea typeface="Alibaba PuHuiTi B"/>
              </a:rPr>
              <a:t>JSON</a:t>
            </a:r>
            <a:r>
              <a:rPr lang="zh-CN" altLang="en-US" dirty="0">
                <a:ea typeface="Alibaba PuHuiTi B"/>
              </a:rPr>
              <a:t>格式数据进行处理。</a:t>
            </a: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a typeface="Alibaba PuHuiTi B"/>
              </a:rPr>
              <a:t>Hive</a:t>
            </a:r>
            <a:r>
              <a:rPr lang="zh-CN" altLang="en-US" dirty="0">
                <a:ea typeface="Alibaba PuHuiTi B"/>
              </a:rPr>
              <a:t>中的</a:t>
            </a:r>
            <a:r>
              <a:rPr lang="en-US" altLang="zh-CN" dirty="0">
                <a:ea typeface="Alibaba PuHuiTi B"/>
              </a:rPr>
              <a:t>JSON</a:t>
            </a:r>
            <a:r>
              <a:rPr lang="zh-CN" altLang="en-US" dirty="0">
                <a:ea typeface="Alibaba PuHuiTi B"/>
              </a:rPr>
              <a:t>处理方式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>
                <a:ea typeface="Alibaba PuHuiTi B"/>
              </a:rPr>
              <a:t>两种处理方式</a:t>
            </a:r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Alibaba PuHuiTi B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6306504" y="5074535"/>
            <a:ext cx="714694" cy="714694"/>
          </a:xfrm>
          <a:prstGeom prst="ellipse">
            <a:avLst/>
          </a:prstGeom>
          <a:pattFill prst="ltUpDiag">
            <a:fgClr>
              <a:srgbClr val="CB2323"/>
            </a:fgClr>
            <a:bgClr>
              <a:srgbClr val="B30D19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zh-CN" altLang="en-US" sz="4000" dirty="0">
              <a:ea typeface="Alibaba PuHuiTi B"/>
              <a:cs typeface="+mn-ea"/>
              <a:sym typeface="+mn-lt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6308250" y="2731334"/>
            <a:ext cx="4992913" cy="1961529"/>
          </a:xfrm>
          <a:prstGeom prst="rect">
            <a:avLst/>
          </a:prstGeom>
          <a:pattFill prst="ltUpDiag">
            <a:fgClr>
              <a:srgbClr val="CB2323"/>
            </a:fgClr>
            <a:bgClr>
              <a:srgbClr val="B30D19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Alibaba PuHuiTi B"/>
              <a:cs typeface="+mn-ea"/>
              <a:sym typeface="+mn-lt"/>
            </a:endParaRPr>
          </a:p>
        </p:txBody>
      </p:sp>
      <p:sp>
        <p:nvSpPr>
          <p:cNvPr id="10" name="等腰三角形 9"/>
          <p:cNvSpPr/>
          <p:nvPr/>
        </p:nvSpPr>
        <p:spPr>
          <a:xfrm rot="10800000">
            <a:off x="6538410" y="4639159"/>
            <a:ext cx="279908" cy="241300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Alibaba PuHuiTi B"/>
              <a:cs typeface="+mn-ea"/>
              <a:sym typeface="+mn-lt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6653389" y="2922636"/>
            <a:ext cx="4211834" cy="1287499"/>
            <a:chOff x="1186755" y="2683963"/>
            <a:chExt cx="4211834" cy="1287499"/>
          </a:xfrm>
        </p:grpSpPr>
        <p:sp>
          <p:nvSpPr>
            <p:cNvPr id="12" name="文本框 11"/>
            <p:cNvSpPr txBox="1"/>
            <p:nvPr/>
          </p:nvSpPr>
          <p:spPr>
            <a:xfrm>
              <a:off x="1234013" y="3366168"/>
              <a:ext cx="4164576" cy="6052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2000"/>
                </a:lnSpc>
              </a:pPr>
              <a:r>
                <a:rPr lang="zh-CN" altLang="en-US" sz="1400" dirty="0">
                  <a:solidFill>
                    <a:schemeClr val="bg1"/>
                  </a:solidFill>
                  <a:ea typeface="Alibaba PuHuiTi B"/>
                  <a:cs typeface="+mn-ea"/>
                  <a:sym typeface="+mn-lt"/>
                </a:rPr>
                <a:t>建表时指定</a:t>
              </a:r>
              <a:r>
                <a:rPr lang="en-US" altLang="zh-CN" sz="1400" dirty="0" err="1">
                  <a:solidFill>
                    <a:schemeClr val="bg1"/>
                  </a:solidFill>
                  <a:ea typeface="Alibaba PuHuiTi B"/>
                  <a:cs typeface="+mn-ea"/>
                  <a:sym typeface="+mn-lt"/>
                </a:rPr>
                <a:t>Serde</a:t>
              </a:r>
              <a:r>
                <a:rPr lang="zh-CN" altLang="en-US" sz="1400" dirty="0">
                  <a:solidFill>
                    <a:schemeClr val="bg1"/>
                  </a:solidFill>
                  <a:ea typeface="Alibaba PuHuiTi B"/>
                  <a:cs typeface="+mn-ea"/>
                  <a:sym typeface="+mn-lt"/>
                </a:rPr>
                <a:t>，加载</a:t>
              </a:r>
              <a:r>
                <a:rPr lang="en-US" altLang="zh-CN" sz="1400" dirty="0">
                  <a:solidFill>
                    <a:schemeClr val="bg1"/>
                  </a:solidFill>
                  <a:ea typeface="Alibaba PuHuiTi B"/>
                  <a:cs typeface="+mn-ea"/>
                  <a:sym typeface="+mn-lt"/>
                </a:rPr>
                <a:t>JSON</a:t>
              </a:r>
              <a:r>
                <a:rPr lang="zh-CN" altLang="en-US" sz="1400" dirty="0">
                  <a:solidFill>
                    <a:schemeClr val="bg1"/>
                  </a:solidFill>
                  <a:ea typeface="Alibaba PuHuiTi B"/>
                  <a:cs typeface="+mn-ea"/>
                  <a:sym typeface="+mn-lt"/>
                </a:rPr>
                <a:t>文件到表中，会自动解析为对应的表格式</a:t>
              </a:r>
              <a:endParaRPr lang="en-US" altLang="zh-CN" sz="1400" dirty="0">
                <a:solidFill>
                  <a:schemeClr val="bg1"/>
                </a:solidFill>
                <a:ea typeface="Alibaba PuHuiTi B"/>
                <a:cs typeface="+mn-ea"/>
                <a:sym typeface="+mn-lt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1186755" y="2683963"/>
              <a:ext cx="184524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dirty="0">
                  <a:solidFill>
                    <a:schemeClr val="bg1"/>
                  </a:solidFill>
                  <a:ea typeface="Alibaba PuHuiTi B"/>
                  <a:cs typeface="+mn-ea"/>
                  <a:sym typeface="+mn-lt"/>
                </a:rPr>
                <a:t>JSON </a:t>
              </a:r>
              <a:r>
                <a:rPr lang="en-US" altLang="zh-CN" sz="2800" dirty="0" err="1">
                  <a:solidFill>
                    <a:schemeClr val="bg1"/>
                  </a:solidFill>
                  <a:ea typeface="Alibaba PuHuiTi B"/>
                  <a:cs typeface="+mn-ea"/>
                  <a:sym typeface="+mn-lt"/>
                </a:rPr>
                <a:t>Serde</a:t>
              </a:r>
              <a:endParaRPr lang="zh-CN" altLang="en-US" sz="2800" dirty="0">
                <a:solidFill>
                  <a:schemeClr val="bg1"/>
                </a:solidFill>
                <a:ea typeface="Alibaba PuHuiTi B"/>
                <a:cs typeface="+mn-ea"/>
                <a:sym typeface="+mn-lt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6497329" y="5070459"/>
            <a:ext cx="2640186" cy="745749"/>
            <a:chOff x="6651565" y="5038929"/>
            <a:chExt cx="2640186" cy="745749"/>
          </a:xfrm>
        </p:grpSpPr>
        <p:sp>
          <p:nvSpPr>
            <p:cNvPr id="15" name="文本框 14"/>
            <p:cNvSpPr txBox="1"/>
            <p:nvPr/>
          </p:nvSpPr>
          <p:spPr>
            <a:xfrm>
              <a:off x="7290824" y="5435865"/>
              <a:ext cx="2000927" cy="3488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2000"/>
                </a:lnSpc>
              </a:pPr>
              <a:r>
                <a:rPr lang="en-US" altLang="zh-CN" sz="1600" dirty="0">
                  <a:ea typeface="Alibaba PuHuiTi B"/>
                  <a:cs typeface="+mn-ea"/>
                  <a:sym typeface="+mn-lt"/>
                </a:rPr>
                <a:t>JSON </a:t>
              </a:r>
              <a:r>
                <a:rPr lang="en-US" altLang="zh-CN" sz="1600" dirty="0" err="1">
                  <a:ea typeface="Alibaba PuHuiTi B"/>
                  <a:cs typeface="+mn-ea"/>
                  <a:sym typeface="+mn-lt"/>
                </a:rPr>
                <a:t>Serde</a:t>
              </a:r>
              <a:r>
                <a:rPr lang="zh-CN" altLang="en-US" sz="1600" dirty="0">
                  <a:ea typeface="Alibaba PuHuiTi B"/>
                  <a:cs typeface="+mn-ea"/>
                  <a:sym typeface="+mn-lt"/>
                </a:rPr>
                <a:t>加载数据</a:t>
              </a:r>
              <a:endParaRPr lang="en-US" altLang="zh-CN" sz="1600" dirty="0">
                <a:ea typeface="Alibaba PuHuiTi B"/>
                <a:cs typeface="+mn-ea"/>
                <a:sym typeface="+mn-lt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7290824" y="5038929"/>
              <a:ext cx="9541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>
                  <a:solidFill>
                    <a:srgbClr val="CB2323"/>
                  </a:solidFill>
                  <a:ea typeface="Alibaba PuHuiTi B"/>
                  <a:cs typeface="+mn-ea"/>
                  <a:sym typeface="+mn-lt"/>
                </a:rPr>
                <a:t>方式二</a:t>
              </a:r>
            </a:p>
          </p:txBody>
        </p:sp>
        <p:sp>
          <p:nvSpPr>
            <p:cNvPr id="17" name="arrow-pointing-left-circular-button_20407"/>
            <p:cNvSpPr>
              <a:spLocks noChangeAspect="1"/>
            </p:cNvSpPr>
            <p:nvPr/>
          </p:nvSpPr>
          <p:spPr bwMode="auto">
            <a:xfrm>
              <a:off x="6651565" y="5253461"/>
              <a:ext cx="320989" cy="320504"/>
            </a:xfrm>
            <a:custGeom>
              <a:avLst/>
              <a:gdLst>
                <a:gd name="T0" fmla="*/ 325000 h 606722"/>
                <a:gd name="T1" fmla="*/ 325000 h 606722"/>
                <a:gd name="T2" fmla="*/ 325000 h 606722"/>
                <a:gd name="T3" fmla="*/ 325000 h 606722"/>
                <a:gd name="T4" fmla="*/ 325000 h 606722"/>
                <a:gd name="T5" fmla="*/ 325000 h 606722"/>
                <a:gd name="T6" fmla="*/ 325000 h 606722"/>
                <a:gd name="T7" fmla="*/ 325000 h 606722"/>
                <a:gd name="T8" fmla="*/ 325000 h 606722"/>
                <a:gd name="T9" fmla="*/ 325000 h 606722"/>
                <a:gd name="T10" fmla="*/ 325000 h 606722"/>
                <a:gd name="T11" fmla="*/ 325000 h 606722"/>
                <a:gd name="T12" fmla="*/ 325000 h 606722"/>
                <a:gd name="T13" fmla="*/ 325000 h 606722"/>
                <a:gd name="T14" fmla="*/ 325000 h 606722"/>
                <a:gd name="T15" fmla="*/ 325000 h 606722"/>
                <a:gd name="T16" fmla="*/ 325000 h 606722"/>
                <a:gd name="T17" fmla="*/ 325000 h 606722"/>
                <a:gd name="T18" fmla="*/ 325000 h 606722"/>
                <a:gd name="T19" fmla="*/ 325000 h 606722"/>
                <a:gd name="T20" fmla="*/ 325000 h 606722"/>
                <a:gd name="T21" fmla="*/ 325000 h 606722"/>
                <a:gd name="T22" fmla="*/ 325000 h 606722"/>
                <a:gd name="T23" fmla="*/ 325000 h 6067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827" h="6827">
                  <a:moveTo>
                    <a:pt x="5547" y="0"/>
                  </a:moveTo>
                  <a:lnTo>
                    <a:pt x="1280" y="0"/>
                  </a:lnTo>
                  <a:cubicBezTo>
                    <a:pt x="574" y="0"/>
                    <a:pt x="0" y="574"/>
                    <a:pt x="0" y="1280"/>
                  </a:cubicBezTo>
                  <a:lnTo>
                    <a:pt x="0" y="6684"/>
                  </a:lnTo>
                  <a:cubicBezTo>
                    <a:pt x="0" y="6744"/>
                    <a:pt x="38" y="6798"/>
                    <a:pt x="94" y="6818"/>
                  </a:cubicBezTo>
                  <a:cubicBezTo>
                    <a:pt x="110" y="6824"/>
                    <a:pt x="126" y="6827"/>
                    <a:pt x="142" y="6827"/>
                  </a:cubicBezTo>
                  <a:cubicBezTo>
                    <a:pt x="184" y="6827"/>
                    <a:pt x="224" y="6809"/>
                    <a:pt x="251" y="6775"/>
                  </a:cubicBezTo>
                  <a:lnTo>
                    <a:pt x="1631" y="5120"/>
                  </a:lnTo>
                  <a:lnTo>
                    <a:pt x="5547" y="5120"/>
                  </a:lnTo>
                  <a:cubicBezTo>
                    <a:pt x="6252" y="5120"/>
                    <a:pt x="6827" y="4546"/>
                    <a:pt x="6827" y="3840"/>
                  </a:cubicBezTo>
                  <a:lnTo>
                    <a:pt x="6827" y="1280"/>
                  </a:lnTo>
                  <a:cubicBezTo>
                    <a:pt x="6827" y="574"/>
                    <a:pt x="6252" y="0"/>
                    <a:pt x="554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ea typeface="Alibaba PuHuiTi B"/>
                <a:cs typeface="+mn-ea"/>
                <a:sym typeface="+mn-lt"/>
              </a:endParaRPr>
            </a:p>
          </p:txBody>
        </p:sp>
      </p:grpSp>
      <p:sp>
        <p:nvSpPr>
          <p:cNvPr id="18" name="椭圆 17"/>
          <p:cNvSpPr/>
          <p:nvPr/>
        </p:nvSpPr>
        <p:spPr>
          <a:xfrm>
            <a:off x="897676" y="5074535"/>
            <a:ext cx="714694" cy="714694"/>
          </a:xfrm>
          <a:prstGeom prst="ellipse">
            <a:avLst/>
          </a:prstGeom>
          <a:pattFill prst="ltUpDiag">
            <a:fgClr>
              <a:srgbClr val="CB2323"/>
            </a:fgClr>
            <a:bgClr>
              <a:srgbClr val="B30D19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zh-CN" altLang="en-US" sz="4000" dirty="0">
              <a:ea typeface="Alibaba PuHuiTi B"/>
              <a:cs typeface="+mn-ea"/>
              <a:sym typeface="+mn-lt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899422" y="2731334"/>
            <a:ext cx="4992913" cy="1961530"/>
          </a:xfrm>
          <a:prstGeom prst="rect">
            <a:avLst/>
          </a:prstGeom>
          <a:pattFill prst="ltUpDiag">
            <a:fgClr>
              <a:srgbClr val="CB2323"/>
            </a:fgClr>
            <a:bgClr>
              <a:srgbClr val="B30D19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Alibaba PuHuiTi B"/>
              <a:cs typeface="+mn-ea"/>
              <a:sym typeface="+mn-lt"/>
            </a:endParaRPr>
          </a:p>
        </p:txBody>
      </p:sp>
      <p:sp>
        <p:nvSpPr>
          <p:cNvPr id="20" name="等腰三角形 19"/>
          <p:cNvSpPr/>
          <p:nvPr/>
        </p:nvSpPr>
        <p:spPr>
          <a:xfrm rot="10800000">
            <a:off x="1129582" y="4639159"/>
            <a:ext cx="279908" cy="241300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Alibaba PuHuiTi B"/>
              <a:cs typeface="+mn-ea"/>
              <a:sym typeface="+mn-lt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1168988" y="2909133"/>
            <a:ext cx="4429354" cy="1293449"/>
            <a:chOff x="1111182" y="2670460"/>
            <a:chExt cx="4429354" cy="1293449"/>
          </a:xfrm>
        </p:grpSpPr>
        <p:sp>
          <p:nvSpPr>
            <p:cNvPr id="22" name="文本框 21"/>
            <p:cNvSpPr txBox="1"/>
            <p:nvPr/>
          </p:nvSpPr>
          <p:spPr>
            <a:xfrm>
              <a:off x="1255784" y="3358615"/>
              <a:ext cx="4164576" cy="6052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2000"/>
                </a:lnSpc>
              </a:pPr>
              <a:r>
                <a:rPr lang="zh-CN" altLang="en-US" sz="1400" dirty="0">
                  <a:solidFill>
                    <a:schemeClr val="bg1"/>
                  </a:solidFill>
                  <a:ea typeface="Alibaba PuHuiTi B"/>
                  <a:cs typeface="+mn-ea"/>
                  <a:sym typeface="+mn-lt"/>
                </a:rPr>
                <a:t>这两个函数都可以实现将</a:t>
              </a:r>
              <a:r>
                <a:rPr lang="en-US" altLang="zh-CN" sz="1400" dirty="0">
                  <a:solidFill>
                    <a:schemeClr val="bg1"/>
                  </a:solidFill>
                  <a:ea typeface="Alibaba PuHuiTi B"/>
                  <a:cs typeface="+mn-ea"/>
                  <a:sym typeface="+mn-lt"/>
                </a:rPr>
                <a:t>JSON</a:t>
              </a:r>
              <a:r>
                <a:rPr lang="zh-CN" altLang="en-US" sz="1400" dirty="0">
                  <a:solidFill>
                    <a:schemeClr val="bg1"/>
                  </a:solidFill>
                  <a:ea typeface="Alibaba PuHuiTi B"/>
                  <a:cs typeface="+mn-ea"/>
                  <a:sym typeface="+mn-lt"/>
                </a:rPr>
                <a:t>数据中的每个字段独立解析出来，构建成表</a:t>
              </a:r>
              <a:endParaRPr lang="en-US" altLang="zh-CN" sz="1400" dirty="0">
                <a:solidFill>
                  <a:schemeClr val="bg1"/>
                </a:solidFill>
                <a:ea typeface="Alibaba PuHuiTi B"/>
                <a:cs typeface="+mn-ea"/>
                <a:sym typeface="+mn-lt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1111182" y="2670460"/>
              <a:ext cx="442935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dirty="0" err="1">
                  <a:solidFill>
                    <a:schemeClr val="bg1"/>
                  </a:solidFill>
                  <a:ea typeface="Alibaba PuHuiTi B"/>
                  <a:cs typeface="+mn-ea"/>
                  <a:sym typeface="+mn-lt"/>
                </a:rPr>
                <a:t>get_json_object</a:t>
              </a:r>
              <a:r>
                <a:rPr lang="zh-CN" altLang="en-US" sz="2800" dirty="0">
                  <a:solidFill>
                    <a:schemeClr val="bg1"/>
                  </a:solidFill>
                  <a:ea typeface="Alibaba PuHuiTi B"/>
                  <a:cs typeface="+mn-ea"/>
                  <a:sym typeface="+mn-lt"/>
                </a:rPr>
                <a:t>、</a:t>
              </a:r>
              <a:r>
                <a:rPr lang="en-US" altLang="zh-CN" sz="2800" dirty="0" err="1">
                  <a:solidFill>
                    <a:schemeClr val="bg1"/>
                  </a:solidFill>
                  <a:ea typeface="Alibaba PuHuiTi B"/>
                  <a:cs typeface="+mn-ea"/>
                  <a:sym typeface="+mn-lt"/>
                </a:rPr>
                <a:t>json_tuple</a:t>
              </a:r>
              <a:endParaRPr lang="zh-CN" altLang="en-US" sz="2800" dirty="0">
                <a:solidFill>
                  <a:schemeClr val="bg1"/>
                </a:solidFill>
                <a:ea typeface="Alibaba PuHuiTi B"/>
                <a:cs typeface="+mn-ea"/>
                <a:sym typeface="+mn-lt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1727760" y="5070459"/>
            <a:ext cx="2000927" cy="745749"/>
            <a:chOff x="7290824" y="5038929"/>
            <a:chExt cx="2000927" cy="745749"/>
          </a:xfrm>
        </p:grpSpPr>
        <p:sp>
          <p:nvSpPr>
            <p:cNvPr id="25" name="文本框 24"/>
            <p:cNvSpPr txBox="1"/>
            <p:nvPr/>
          </p:nvSpPr>
          <p:spPr>
            <a:xfrm>
              <a:off x="7290824" y="5435865"/>
              <a:ext cx="2000927" cy="3488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2000"/>
                </a:lnSpc>
              </a:pPr>
              <a:r>
                <a:rPr lang="zh-CN" altLang="en-US" sz="1600" dirty="0">
                  <a:ea typeface="Alibaba PuHuiTi B"/>
                  <a:cs typeface="+mn-ea"/>
                  <a:sym typeface="+mn-lt"/>
                </a:rPr>
                <a:t>使用</a:t>
              </a:r>
              <a:r>
                <a:rPr lang="en-US" altLang="zh-CN" sz="1600" dirty="0">
                  <a:ea typeface="Alibaba PuHuiTi B"/>
                  <a:cs typeface="+mn-ea"/>
                  <a:sym typeface="+mn-lt"/>
                </a:rPr>
                <a:t>JSON</a:t>
              </a:r>
              <a:r>
                <a:rPr lang="zh-CN" altLang="en-US" sz="1600" dirty="0">
                  <a:ea typeface="Alibaba PuHuiTi B"/>
                  <a:cs typeface="+mn-ea"/>
                  <a:sym typeface="+mn-lt"/>
                </a:rPr>
                <a:t>函数处理</a:t>
              </a:r>
              <a:endParaRPr lang="en-US" altLang="zh-CN" sz="1600" dirty="0">
                <a:ea typeface="Alibaba PuHuiTi B"/>
                <a:cs typeface="+mn-ea"/>
                <a:sym typeface="+mn-lt"/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7290824" y="5038929"/>
              <a:ext cx="9541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>
                  <a:solidFill>
                    <a:srgbClr val="CB2323"/>
                  </a:solidFill>
                  <a:ea typeface="Alibaba PuHuiTi B"/>
                  <a:cs typeface="+mn-ea"/>
                  <a:sym typeface="+mn-lt"/>
                </a:rPr>
                <a:t>方式一</a:t>
              </a:r>
            </a:p>
          </p:txBody>
        </p:sp>
      </p:grpSp>
      <p:sp>
        <p:nvSpPr>
          <p:cNvPr id="27" name="arrow-pointing-left-circular-button_20407"/>
          <p:cNvSpPr>
            <a:spLocks noChangeAspect="1"/>
          </p:cNvSpPr>
          <p:nvPr/>
        </p:nvSpPr>
        <p:spPr bwMode="auto">
          <a:xfrm>
            <a:off x="1136836" y="5254511"/>
            <a:ext cx="222458" cy="343365"/>
          </a:xfrm>
          <a:custGeom>
            <a:avLst/>
            <a:gdLst>
              <a:gd name="connsiteX0" fmla="*/ 0 w 390932"/>
              <a:gd name="connsiteY0" fmla="*/ 425933 h 603405"/>
              <a:gd name="connsiteX1" fmla="*/ 390932 w 390932"/>
              <a:gd name="connsiteY1" fmla="*/ 425933 h 603405"/>
              <a:gd name="connsiteX2" fmla="*/ 390932 w 390932"/>
              <a:gd name="connsiteY2" fmla="*/ 544193 h 603405"/>
              <a:gd name="connsiteX3" fmla="*/ 331631 w 390932"/>
              <a:gd name="connsiteY3" fmla="*/ 603405 h 603405"/>
              <a:gd name="connsiteX4" fmla="*/ 59138 w 390932"/>
              <a:gd name="connsiteY4" fmla="*/ 603405 h 603405"/>
              <a:gd name="connsiteX5" fmla="*/ 0 w 390932"/>
              <a:gd name="connsiteY5" fmla="*/ 544193 h 603405"/>
              <a:gd name="connsiteX6" fmla="*/ 0 w 390932"/>
              <a:gd name="connsiteY6" fmla="*/ 378654 h 603405"/>
              <a:gd name="connsiteX7" fmla="*/ 390932 w 390932"/>
              <a:gd name="connsiteY7" fmla="*/ 378654 h 603405"/>
              <a:gd name="connsiteX8" fmla="*/ 390932 w 390932"/>
              <a:gd name="connsiteY8" fmla="*/ 402293 h 603405"/>
              <a:gd name="connsiteX9" fmla="*/ 0 w 390932"/>
              <a:gd name="connsiteY9" fmla="*/ 402293 h 603405"/>
              <a:gd name="connsiteX10" fmla="*/ 0 w 390932"/>
              <a:gd name="connsiteY10" fmla="*/ 331305 h 603405"/>
              <a:gd name="connsiteX11" fmla="*/ 390932 w 390932"/>
              <a:gd name="connsiteY11" fmla="*/ 331305 h 603405"/>
              <a:gd name="connsiteX12" fmla="*/ 390932 w 390932"/>
              <a:gd name="connsiteY12" fmla="*/ 354944 h 603405"/>
              <a:gd name="connsiteX13" fmla="*/ 0 w 390932"/>
              <a:gd name="connsiteY13" fmla="*/ 354944 h 603405"/>
              <a:gd name="connsiteX14" fmla="*/ 142119 w 390932"/>
              <a:gd name="connsiteY14" fmla="*/ 0 h 603405"/>
              <a:gd name="connsiteX15" fmla="*/ 390932 w 390932"/>
              <a:gd name="connsiteY15" fmla="*/ 0 h 603405"/>
              <a:gd name="connsiteX16" fmla="*/ 390932 w 390932"/>
              <a:gd name="connsiteY16" fmla="*/ 186459 h 603405"/>
              <a:gd name="connsiteX17" fmla="*/ 390932 w 390932"/>
              <a:gd name="connsiteY17" fmla="*/ 307665 h 603405"/>
              <a:gd name="connsiteX18" fmla="*/ 142119 w 390932"/>
              <a:gd name="connsiteY18" fmla="*/ 307665 h 603405"/>
              <a:gd name="connsiteX19" fmla="*/ 0 w 390932"/>
              <a:gd name="connsiteY19" fmla="*/ 0 h 603405"/>
              <a:gd name="connsiteX20" fmla="*/ 106483 w 390932"/>
              <a:gd name="connsiteY20" fmla="*/ 0 h 603405"/>
              <a:gd name="connsiteX21" fmla="*/ 106483 w 390932"/>
              <a:gd name="connsiteY21" fmla="*/ 307665 h 603405"/>
              <a:gd name="connsiteX22" fmla="*/ 0 w 390932"/>
              <a:gd name="connsiteY22" fmla="*/ 307665 h 603405"/>
              <a:gd name="connsiteX23" fmla="*/ 0 w 390932"/>
              <a:gd name="connsiteY23" fmla="*/ 186459 h 603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90932" h="603405">
                <a:moveTo>
                  <a:pt x="0" y="425933"/>
                </a:moveTo>
                <a:lnTo>
                  <a:pt x="390932" y="425933"/>
                </a:lnTo>
                <a:lnTo>
                  <a:pt x="390932" y="544193"/>
                </a:lnTo>
                <a:cubicBezTo>
                  <a:pt x="390932" y="576817"/>
                  <a:pt x="364467" y="603405"/>
                  <a:pt x="331631" y="603405"/>
                </a:cubicBezTo>
                <a:lnTo>
                  <a:pt x="59138" y="603405"/>
                </a:lnTo>
                <a:cubicBezTo>
                  <a:pt x="26465" y="603405"/>
                  <a:pt x="0" y="576817"/>
                  <a:pt x="0" y="544193"/>
                </a:cubicBezTo>
                <a:close/>
                <a:moveTo>
                  <a:pt x="0" y="378654"/>
                </a:moveTo>
                <a:lnTo>
                  <a:pt x="390932" y="378654"/>
                </a:lnTo>
                <a:lnTo>
                  <a:pt x="390932" y="402293"/>
                </a:lnTo>
                <a:lnTo>
                  <a:pt x="0" y="402293"/>
                </a:lnTo>
                <a:close/>
                <a:moveTo>
                  <a:pt x="0" y="331305"/>
                </a:moveTo>
                <a:lnTo>
                  <a:pt x="390932" y="331305"/>
                </a:lnTo>
                <a:lnTo>
                  <a:pt x="390932" y="354944"/>
                </a:lnTo>
                <a:lnTo>
                  <a:pt x="0" y="354944"/>
                </a:lnTo>
                <a:close/>
                <a:moveTo>
                  <a:pt x="142119" y="0"/>
                </a:moveTo>
                <a:lnTo>
                  <a:pt x="390932" y="0"/>
                </a:lnTo>
                <a:lnTo>
                  <a:pt x="390932" y="186459"/>
                </a:lnTo>
                <a:lnTo>
                  <a:pt x="390932" y="307665"/>
                </a:lnTo>
                <a:lnTo>
                  <a:pt x="142119" y="307665"/>
                </a:lnTo>
                <a:close/>
                <a:moveTo>
                  <a:pt x="0" y="0"/>
                </a:moveTo>
                <a:lnTo>
                  <a:pt x="106483" y="0"/>
                </a:lnTo>
                <a:lnTo>
                  <a:pt x="106483" y="307665"/>
                </a:lnTo>
                <a:lnTo>
                  <a:pt x="0" y="307665"/>
                </a:lnTo>
                <a:lnTo>
                  <a:pt x="0" y="18645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>
              <a:ea typeface="Alibaba PuHuiTi B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5608777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zh-CN" altLang="en-US" dirty="0"/>
              <a:t>功能</a:t>
            </a:r>
            <a:endParaRPr lang="en-US" altLang="zh-CN" dirty="0"/>
          </a:p>
          <a:p>
            <a:pPr lvl="1">
              <a:lnSpc>
                <a:spcPct val="200000"/>
              </a:lnSpc>
              <a:buFont typeface="Wingdings" panose="05000000000000000000" pitchFamily="2" charset="2"/>
              <a:buChar char="n"/>
            </a:pPr>
            <a:r>
              <a:rPr lang="zh-CN" altLang="en-US" dirty="0"/>
              <a:t>用于解析</a:t>
            </a:r>
            <a:r>
              <a:rPr lang="en-US" altLang="zh-CN" dirty="0"/>
              <a:t>JSON</a:t>
            </a:r>
            <a:r>
              <a:rPr lang="zh-CN" altLang="en-US" dirty="0"/>
              <a:t>字符串，可以从</a:t>
            </a:r>
            <a:r>
              <a:rPr lang="en-US" altLang="zh-CN" dirty="0"/>
              <a:t>JSON</a:t>
            </a:r>
            <a:r>
              <a:rPr lang="zh-CN" altLang="en-US" dirty="0"/>
              <a:t>字符串中返回指定的某个对象列的值</a:t>
            </a:r>
            <a:endParaRPr lang="en-US" altLang="zh-CN" dirty="0"/>
          </a:p>
          <a:p>
            <a:pPr>
              <a:lnSpc>
                <a:spcPct val="200000"/>
              </a:lnSpc>
            </a:pPr>
            <a:r>
              <a:rPr lang="zh-CN" altLang="en-US" dirty="0"/>
              <a:t>语法</a:t>
            </a:r>
            <a:endParaRPr lang="en-US" altLang="zh-CN" dirty="0"/>
          </a:p>
          <a:p>
            <a:pPr lvl="1">
              <a:lnSpc>
                <a:spcPct val="200000"/>
              </a:lnSpc>
              <a:buFont typeface="Wingdings" panose="05000000000000000000" pitchFamily="2" charset="2"/>
              <a:buChar char="n"/>
            </a:pPr>
            <a:r>
              <a:rPr lang="en-US" altLang="zh-CN" dirty="0" err="1"/>
              <a:t>get_json_object</a:t>
            </a:r>
            <a:r>
              <a:rPr lang="en-US" altLang="zh-CN" dirty="0"/>
              <a:t>(</a:t>
            </a:r>
            <a:r>
              <a:rPr lang="en-US" altLang="zh-CN" dirty="0" err="1"/>
              <a:t>json_txt</a:t>
            </a:r>
            <a:r>
              <a:rPr lang="en-US" altLang="zh-CN" dirty="0"/>
              <a:t>, path) - Extract a </a:t>
            </a:r>
            <a:r>
              <a:rPr lang="en-US" altLang="zh-CN" dirty="0" err="1"/>
              <a:t>json</a:t>
            </a:r>
            <a:r>
              <a:rPr lang="en-US" altLang="zh-CN" dirty="0"/>
              <a:t> object from path</a:t>
            </a:r>
          </a:p>
          <a:p>
            <a:pPr>
              <a:lnSpc>
                <a:spcPct val="200000"/>
              </a:lnSpc>
            </a:pPr>
            <a:r>
              <a:rPr lang="zh-CN" altLang="en-US" dirty="0"/>
              <a:t>参数</a:t>
            </a:r>
            <a:endParaRPr lang="en-US" altLang="zh-CN" dirty="0"/>
          </a:p>
          <a:p>
            <a:pPr lvl="1">
              <a:lnSpc>
                <a:spcPct val="200000"/>
              </a:lnSpc>
              <a:buFont typeface="Wingdings" panose="05000000000000000000" pitchFamily="2" charset="2"/>
              <a:buChar char="n"/>
            </a:pPr>
            <a:r>
              <a:rPr lang="zh-CN" altLang="zh-CN" dirty="0"/>
              <a:t>第一个参数：指定要解析的</a:t>
            </a:r>
            <a:r>
              <a:rPr lang="en-US" altLang="zh-CN" dirty="0">
                <a:solidFill>
                  <a:srgbClr val="FF0000"/>
                </a:solidFill>
              </a:rPr>
              <a:t>JSON</a:t>
            </a:r>
            <a:r>
              <a:rPr lang="zh-CN" altLang="zh-CN" dirty="0">
                <a:solidFill>
                  <a:srgbClr val="FF0000"/>
                </a:solidFill>
              </a:rPr>
              <a:t>字符串</a:t>
            </a:r>
          </a:p>
          <a:p>
            <a:pPr lvl="1">
              <a:lnSpc>
                <a:spcPct val="200000"/>
              </a:lnSpc>
              <a:buFont typeface="Wingdings" panose="05000000000000000000" pitchFamily="2" charset="2"/>
              <a:buChar char="n"/>
            </a:pPr>
            <a:r>
              <a:rPr lang="zh-CN" altLang="zh-CN" dirty="0"/>
              <a:t>第二个参数：指定要返回的字段，通过</a:t>
            </a:r>
            <a:r>
              <a:rPr lang="en-US" altLang="zh-CN" b="1" dirty="0">
                <a:solidFill>
                  <a:srgbClr val="FF0000"/>
                </a:solidFill>
              </a:rPr>
              <a:t>$.columnName</a:t>
            </a:r>
            <a:r>
              <a:rPr lang="zh-CN" altLang="zh-CN" dirty="0"/>
              <a:t>的方式来指定</a:t>
            </a:r>
            <a:r>
              <a:rPr lang="en-US" altLang="zh-CN" dirty="0"/>
              <a:t>path</a:t>
            </a:r>
          </a:p>
          <a:p>
            <a:pPr>
              <a:lnSpc>
                <a:spcPct val="200000"/>
              </a:lnSpc>
            </a:pPr>
            <a:r>
              <a:rPr lang="zh-CN" altLang="en-US" dirty="0"/>
              <a:t>特点</a:t>
            </a:r>
            <a:endParaRPr lang="en-US" altLang="zh-CN" dirty="0"/>
          </a:p>
          <a:p>
            <a:pPr lvl="1">
              <a:lnSpc>
                <a:spcPct val="200000"/>
              </a:lnSpc>
              <a:buFont typeface="Wingdings" panose="05000000000000000000" pitchFamily="2" charset="2"/>
              <a:buChar char="n"/>
            </a:pPr>
            <a:r>
              <a:rPr lang="zh-CN" altLang="zh-CN" dirty="0"/>
              <a:t>每次只能返回</a:t>
            </a:r>
            <a:r>
              <a:rPr lang="en-US" altLang="zh-CN" dirty="0"/>
              <a:t>JSON</a:t>
            </a:r>
            <a:r>
              <a:rPr lang="zh-CN" altLang="zh-CN" dirty="0"/>
              <a:t>对象中一列的值</a:t>
            </a:r>
            <a:endParaRPr lang="en-US" altLang="zh-CN" dirty="0"/>
          </a:p>
          <a:p>
            <a:pPr marL="0" indent="0">
              <a:lnSpc>
                <a:spcPct val="200000"/>
              </a:lnSpc>
              <a:buNone/>
            </a:pPr>
            <a:endParaRPr lang="zh-CN" altLang="en-US" dirty="0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JSON</a:t>
            </a:r>
            <a:r>
              <a:rPr lang="zh-CN" altLang="en-US" dirty="0"/>
              <a:t>函数：</a:t>
            </a:r>
            <a:r>
              <a:rPr lang="en-US" altLang="zh-CN" dirty="0" err="1"/>
              <a:t>get_json_object</a:t>
            </a:r>
            <a:endParaRPr lang="en-US" altLang="zh-CN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err="1"/>
              <a:t>get_json_object</a:t>
            </a:r>
            <a:endParaRPr lang="zh-CN" altLang="en-US" dirty="0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436289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JSON</a:t>
            </a:r>
            <a:r>
              <a:rPr lang="zh-CN" altLang="en-US" dirty="0"/>
              <a:t>函数：</a:t>
            </a:r>
            <a:r>
              <a:rPr lang="en-US" altLang="zh-CN" dirty="0" err="1"/>
              <a:t>get_json_object</a:t>
            </a:r>
            <a:endParaRPr lang="en-US" altLang="zh-CN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err="1"/>
              <a:t>get_json_object</a:t>
            </a:r>
            <a:endParaRPr lang="zh-CN" altLang="en-US" dirty="0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图片 8"/>
          <p:cNvPicPr/>
          <p:nvPr/>
        </p:nvPicPr>
        <p:blipFill rotWithShape="1">
          <a:blip r:embed="rId2"/>
          <a:srcRect b="28563"/>
          <a:stretch/>
        </p:blipFill>
        <p:spPr>
          <a:xfrm>
            <a:off x="6085679" y="2061113"/>
            <a:ext cx="5716814" cy="3236258"/>
          </a:xfrm>
          <a:prstGeom prst="rect">
            <a:avLst/>
          </a:prstGeom>
        </p:spPr>
      </p:pic>
      <p:sp>
        <p:nvSpPr>
          <p:cNvPr id="10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TextBox 3">
            <a:extLst>
              <a:ext uri="{FF2B5EF4-FFF2-40B4-BE49-F238E27FC236}">
                <a16:creationId xmlns:a16="http://schemas.microsoft.com/office/drawing/2014/main" id="{0C998B78-AB18-3C47-A1C7-25AE9A3A40B0}"/>
              </a:ext>
            </a:extLst>
          </p:cNvPr>
          <p:cNvSpPr txBox="1"/>
          <p:nvPr/>
        </p:nvSpPr>
        <p:spPr>
          <a:xfrm>
            <a:off x="481277" y="2709746"/>
            <a:ext cx="5137204" cy="1938992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--get_json_object</a:t>
            </a:r>
            <a:b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创建表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create table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tb_json_test1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(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json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string</a:t>
            </a:r>
            <a:r>
              <a:rPr lang="en-US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         -- </a:t>
            </a:r>
            <a:r>
              <a:rPr lang="zh-CN" altLang="en-US" sz="1200" dirty="0">
                <a:solidFill>
                  <a:srgbClr val="FF0000"/>
                </a:solidFill>
                <a:latin typeface="Arial Unicode MS" panose="020B0604020202020204" pitchFamily="34" charset="-122"/>
                <a:ea typeface="JetBrains Mono"/>
              </a:rPr>
              <a:t>注意这里只能是</a:t>
            </a:r>
            <a:r>
              <a:rPr lang="en-US" altLang="zh-CN" sz="1200" dirty="0">
                <a:solidFill>
                  <a:srgbClr val="FF0000"/>
                </a:solidFill>
                <a:latin typeface="Arial Unicode MS" panose="020B0604020202020204" pitchFamily="34" charset="-122"/>
                <a:ea typeface="JetBrains Mono"/>
              </a:rPr>
              <a:t>string</a:t>
            </a:r>
            <a:b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);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加载数据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load data local inpath </a:t>
            </a: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'/root/hivedata/device.json'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into table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tb_json_test1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;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select </a:t>
            </a:r>
            <a:r>
              <a:rPr lang="zh-CN" altLang="zh-CN" sz="1200" i="1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*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from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tb_json_test1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;</a:t>
            </a:r>
            <a:endParaRPr lang="zh-CN" altLang="zh-CN" sz="16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21117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DC7A42-DEB9-4846-9885-EF1F65B29A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/>
                </a:solidFill>
              </a:rPr>
              <a:t>Hive </a:t>
            </a:r>
            <a:r>
              <a:rPr lang="zh-CN" altLang="en-US" dirty="0">
                <a:solidFill>
                  <a:schemeClr val="tx1"/>
                </a:solidFill>
              </a:rPr>
              <a:t>函数高阶应用</a:t>
            </a:r>
            <a:endParaRPr lang="en-US" altLang="zh-CN" dirty="0">
              <a:solidFill>
                <a:schemeClr val="tx1"/>
              </a:solidFill>
            </a:endParaRP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C0D98B5-82FB-804B-8565-7E31DD4B40B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01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4391344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quarter" idx="11"/>
          </p:nvPr>
        </p:nvSpPr>
        <p:spPr>
          <a:xfrm>
            <a:off x="710881" y="1646133"/>
            <a:ext cx="3069507" cy="4219575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zh-CN" altLang="en-US" dirty="0"/>
              <a:t>查询数据</a:t>
            </a:r>
            <a:endParaRPr lang="en-US" altLang="zh-CN" dirty="0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JSON</a:t>
            </a:r>
            <a:r>
              <a:rPr lang="zh-CN" altLang="en-US" dirty="0"/>
              <a:t>函数：</a:t>
            </a:r>
            <a:r>
              <a:rPr lang="en-US" altLang="zh-CN" dirty="0"/>
              <a:t>get_json_object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err="1"/>
              <a:t>get_json_object</a:t>
            </a:r>
            <a:endParaRPr lang="zh-CN" altLang="en-US" dirty="0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1004047" y="3046865"/>
            <a:ext cx="184731" cy="73975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1"/>
          <p:cNvSpPr>
            <a:spLocks noChangeArrowheads="1"/>
          </p:cNvSpPr>
          <p:nvPr/>
        </p:nvSpPr>
        <p:spPr bwMode="auto">
          <a:xfrm>
            <a:off x="1004047" y="2342927"/>
            <a:ext cx="2776341" cy="30777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select 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*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from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tb_json_test1;</a:t>
            </a:r>
            <a:endParaRPr kumimoji="0" lang="zh-CN" altLang="zh-CN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2" name="图片 11"/>
          <p:cNvPicPr/>
          <p:nvPr/>
        </p:nvPicPr>
        <p:blipFill>
          <a:blip r:embed="rId2"/>
          <a:stretch>
            <a:fillRect/>
          </a:stretch>
        </p:blipFill>
        <p:spPr>
          <a:xfrm>
            <a:off x="1096411" y="2998924"/>
            <a:ext cx="7086535" cy="3474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87672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quarter" idx="11"/>
          </p:nvPr>
        </p:nvSpPr>
        <p:spPr>
          <a:xfrm>
            <a:off x="710881" y="1646133"/>
            <a:ext cx="9926017" cy="4219575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zh-CN" altLang="en-US" dirty="0"/>
              <a:t>处理数据：获取设备名称、设备类型、信号强度、时间</a:t>
            </a:r>
            <a:endParaRPr lang="en-US" altLang="zh-CN" dirty="0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JSON</a:t>
            </a:r>
            <a:r>
              <a:rPr lang="zh-CN" altLang="en-US" dirty="0"/>
              <a:t>函数：</a:t>
            </a:r>
            <a:r>
              <a:rPr lang="en-US" altLang="zh-CN" dirty="0" err="1"/>
              <a:t>get_json_object</a:t>
            </a:r>
            <a:endParaRPr lang="en-US" altLang="zh-CN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err="1"/>
              <a:t>get_json_object</a:t>
            </a:r>
            <a:endParaRPr lang="zh-CN" altLang="en-US" dirty="0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1004047" y="3046865"/>
            <a:ext cx="184731" cy="73975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4" name="图片 13"/>
          <p:cNvPicPr/>
          <p:nvPr/>
        </p:nvPicPr>
        <p:blipFill>
          <a:blip r:embed="rId2"/>
          <a:stretch>
            <a:fillRect/>
          </a:stretch>
        </p:blipFill>
        <p:spPr>
          <a:xfrm>
            <a:off x="6443863" y="2293357"/>
            <a:ext cx="5396684" cy="3416978"/>
          </a:xfrm>
          <a:prstGeom prst="rect">
            <a:avLst/>
          </a:prstGeom>
        </p:spPr>
      </p:pic>
      <p:sp>
        <p:nvSpPr>
          <p:cNvPr id="10" name="TextBox 3">
            <a:extLst>
              <a:ext uri="{FF2B5EF4-FFF2-40B4-BE49-F238E27FC236}">
                <a16:creationId xmlns:a16="http://schemas.microsoft.com/office/drawing/2014/main" id="{0C998B78-AB18-3C47-A1C7-25AE9A3A40B0}"/>
              </a:ext>
            </a:extLst>
          </p:cNvPr>
          <p:cNvSpPr txBox="1"/>
          <p:nvPr/>
        </p:nvSpPr>
        <p:spPr>
          <a:xfrm>
            <a:off x="436100" y="3046865"/>
            <a:ext cx="5726955" cy="2554545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6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select</a:t>
            </a:r>
            <a:br>
              <a:rPr lang="zh-CN" altLang="zh-CN" sz="16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6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    </a:t>
            </a:r>
            <a:r>
              <a:rPr lang="zh-CN" altLang="zh-CN" sz="16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</a:t>
            </a:r>
            <a:r>
              <a:rPr lang="zh-CN" altLang="zh-CN" sz="16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获取设备名称</a:t>
            </a:r>
            <a:br>
              <a:rPr lang="zh-CN" altLang="zh-CN" sz="16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6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lang="zh-CN" altLang="zh-CN" sz="1600" i="1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get_json_object</a:t>
            </a:r>
            <a:r>
              <a:rPr lang="zh-CN" altLang="zh-CN" sz="16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(</a:t>
            </a:r>
            <a:r>
              <a:rPr lang="zh-CN" altLang="zh-CN" sz="16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json</a:t>
            </a:r>
            <a:r>
              <a:rPr lang="zh-CN" altLang="zh-CN" sz="16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r>
              <a:rPr lang="zh-CN" altLang="zh-CN" sz="16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"$.device"</a:t>
            </a:r>
            <a:r>
              <a:rPr lang="zh-CN" altLang="zh-CN" sz="16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) </a:t>
            </a:r>
            <a:r>
              <a:rPr lang="zh-CN" altLang="zh-CN" sz="16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as </a:t>
            </a:r>
            <a:r>
              <a:rPr lang="zh-CN" altLang="zh-CN" sz="16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device</a:t>
            </a:r>
            <a:r>
              <a:rPr lang="zh-CN" altLang="zh-CN" sz="16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br>
              <a:rPr lang="zh-CN" altLang="zh-CN" sz="16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6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 </a:t>
            </a:r>
            <a:r>
              <a:rPr lang="zh-CN" altLang="zh-CN" sz="16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</a:t>
            </a:r>
            <a:r>
              <a:rPr lang="zh-CN" altLang="zh-CN" sz="16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获取设备类型</a:t>
            </a:r>
            <a:br>
              <a:rPr lang="zh-CN" altLang="zh-CN" sz="16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6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lang="zh-CN" altLang="zh-CN" sz="1600" i="1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get_json_object</a:t>
            </a:r>
            <a:r>
              <a:rPr lang="zh-CN" altLang="zh-CN" sz="16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(</a:t>
            </a:r>
            <a:r>
              <a:rPr lang="zh-CN" altLang="zh-CN" sz="16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json</a:t>
            </a:r>
            <a:r>
              <a:rPr lang="zh-CN" altLang="zh-CN" sz="16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r>
              <a:rPr lang="zh-CN" altLang="zh-CN" sz="16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"$.deviceType"</a:t>
            </a:r>
            <a:r>
              <a:rPr lang="zh-CN" altLang="zh-CN" sz="16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) </a:t>
            </a:r>
            <a:r>
              <a:rPr lang="zh-CN" altLang="zh-CN" sz="16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as </a:t>
            </a:r>
            <a:r>
              <a:rPr lang="zh-CN" altLang="zh-CN" sz="16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deviceType</a:t>
            </a:r>
            <a:r>
              <a:rPr lang="zh-CN" altLang="zh-CN" sz="16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br>
              <a:rPr lang="zh-CN" altLang="zh-CN" sz="16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6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 </a:t>
            </a:r>
            <a:r>
              <a:rPr lang="zh-CN" altLang="zh-CN" sz="16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</a:t>
            </a:r>
            <a:r>
              <a:rPr lang="zh-CN" altLang="zh-CN" sz="16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获取设备信号强度</a:t>
            </a:r>
            <a:br>
              <a:rPr lang="zh-CN" altLang="zh-CN" sz="16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6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lang="zh-CN" altLang="zh-CN" sz="1600" i="1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get_json_object</a:t>
            </a:r>
            <a:r>
              <a:rPr lang="zh-CN" altLang="zh-CN" sz="16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(</a:t>
            </a:r>
            <a:r>
              <a:rPr lang="zh-CN" altLang="zh-CN" sz="16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json</a:t>
            </a:r>
            <a:r>
              <a:rPr lang="zh-CN" altLang="zh-CN" sz="16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r>
              <a:rPr lang="zh-CN" altLang="zh-CN" sz="16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"$.signal"</a:t>
            </a:r>
            <a:r>
              <a:rPr lang="zh-CN" altLang="zh-CN" sz="16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) </a:t>
            </a:r>
            <a:r>
              <a:rPr lang="zh-CN" altLang="zh-CN" sz="16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as </a:t>
            </a:r>
            <a:r>
              <a:rPr lang="zh-CN" altLang="zh-CN" sz="16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signal</a:t>
            </a:r>
            <a:r>
              <a:rPr lang="zh-CN" altLang="zh-CN" sz="16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br>
              <a:rPr lang="zh-CN" altLang="zh-CN" sz="16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6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 </a:t>
            </a:r>
            <a:r>
              <a:rPr lang="zh-CN" altLang="zh-CN" sz="16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</a:t>
            </a:r>
            <a:r>
              <a:rPr lang="zh-CN" altLang="zh-CN" sz="16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获取时间</a:t>
            </a:r>
            <a:br>
              <a:rPr lang="zh-CN" altLang="zh-CN" sz="16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6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lang="zh-CN" altLang="zh-CN" sz="1600" i="1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get_json_object</a:t>
            </a:r>
            <a:r>
              <a:rPr lang="zh-CN" altLang="zh-CN" sz="16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(</a:t>
            </a:r>
            <a:r>
              <a:rPr lang="zh-CN" altLang="zh-CN" sz="16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json</a:t>
            </a:r>
            <a:r>
              <a:rPr lang="zh-CN" altLang="zh-CN" sz="16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r>
              <a:rPr lang="zh-CN" altLang="zh-CN" sz="16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"$.time"</a:t>
            </a:r>
            <a:r>
              <a:rPr lang="zh-CN" altLang="zh-CN" sz="16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) </a:t>
            </a:r>
            <a:r>
              <a:rPr lang="zh-CN" altLang="zh-CN" sz="16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as </a:t>
            </a:r>
            <a:r>
              <a:rPr lang="zh-CN" altLang="zh-CN" sz="16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stime</a:t>
            </a:r>
            <a:br>
              <a:rPr lang="zh-CN" altLang="zh-CN" sz="16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6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from </a:t>
            </a:r>
            <a:r>
              <a:rPr lang="zh-CN" altLang="zh-CN" sz="16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tb_json_test1</a:t>
            </a:r>
            <a:r>
              <a:rPr lang="zh-CN" altLang="zh-CN" sz="16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;</a:t>
            </a:r>
            <a:endParaRPr lang="zh-CN" altLang="zh-CN" sz="2000" dirty="0">
              <a:latin typeface="Arial" panose="020B0604020202020204" pitchFamily="34" charset="0"/>
            </a:endParaRPr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F26AEB0-CA21-8D14-ED27-8B7115B937FB}"/>
              </a:ext>
            </a:extLst>
          </p:cNvPr>
          <p:cNvSpPr txBox="1"/>
          <p:nvPr/>
        </p:nvSpPr>
        <p:spPr>
          <a:xfrm>
            <a:off x="1004047" y="2542032"/>
            <a:ext cx="153118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 dirty="0">
                <a:solidFill>
                  <a:srgbClr val="FF0000"/>
                </a:solidFill>
                <a:latin typeface="+mn-lt"/>
                <a:ea typeface="+mn-ea"/>
              </a:rPr>
              <a:t>一次只能解析一个字段</a:t>
            </a:r>
          </a:p>
        </p:txBody>
      </p:sp>
    </p:spTree>
    <p:extLst>
      <p:ext uri="{BB962C8B-B14F-4D97-AF65-F5344CB8AC3E}">
        <p14:creationId xmlns:p14="http://schemas.microsoft.com/office/powerpoint/2010/main" val="371484083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quarter" idx="11"/>
          </p:nvPr>
        </p:nvSpPr>
        <p:spPr>
          <a:xfrm>
            <a:off x="710881" y="1646133"/>
            <a:ext cx="10749598" cy="5050502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zh-CN" altLang="en-US" dirty="0"/>
              <a:t>功能</a:t>
            </a:r>
            <a:endParaRPr lang="en-US" altLang="zh-CN" dirty="0"/>
          </a:p>
          <a:p>
            <a:pPr lvl="1">
              <a:lnSpc>
                <a:spcPct val="200000"/>
              </a:lnSpc>
              <a:buFont typeface="Wingdings" panose="05000000000000000000" pitchFamily="2" charset="2"/>
              <a:buChar char="n"/>
            </a:pPr>
            <a:r>
              <a:rPr lang="zh-CN" altLang="en-US" dirty="0"/>
              <a:t>用于实现</a:t>
            </a:r>
            <a:r>
              <a:rPr lang="en-US" altLang="zh-CN" dirty="0"/>
              <a:t>JSON</a:t>
            </a:r>
            <a:r>
              <a:rPr lang="zh-CN" altLang="en-US" dirty="0"/>
              <a:t>字符串的解析，可以通过指定多个参数来解析</a:t>
            </a:r>
            <a:r>
              <a:rPr lang="en-US" altLang="zh-CN" dirty="0"/>
              <a:t>JSON</a:t>
            </a:r>
            <a:r>
              <a:rPr lang="zh-CN" altLang="en-US" dirty="0">
                <a:solidFill>
                  <a:srgbClr val="FF0000"/>
                </a:solidFill>
              </a:rPr>
              <a:t>返回多列的值</a:t>
            </a:r>
            <a:endParaRPr lang="en-US" altLang="zh-CN" dirty="0">
              <a:solidFill>
                <a:srgbClr val="FF0000"/>
              </a:solidFill>
            </a:endParaRPr>
          </a:p>
          <a:p>
            <a:pPr>
              <a:lnSpc>
                <a:spcPct val="200000"/>
              </a:lnSpc>
            </a:pPr>
            <a:r>
              <a:rPr lang="zh-CN" altLang="en-US" dirty="0"/>
              <a:t>语法</a:t>
            </a:r>
            <a:endParaRPr lang="en-US" altLang="zh-CN" dirty="0"/>
          </a:p>
          <a:p>
            <a:pPr lvl="1">
              <a:lnSpc>
                <a:spcPct val="200000"/>
              </a:lnSpc>
              <a:buFont typeface="Wingdings" panose="05000000000000000000" pitchFamily="2" charset="2"/>
              <a:buChar char="n"/>
            </a:pPr>
            <a:r>
              <a:rPr lang="en-US" altLang="zh-CN" b="1" dirty="0" err="1"/>
              <a:t>json_tuple</a:t>
            </a:r>
            <a:r>
              <a:rPr lang="en-US" altLang="zh-CN" b="1" dirty="0"/>
              <a:t>(</a:t>
            </a:r>
            <a:r>
              <a:rPr lang="en-US" altLang="zh-CN" b="1" dirty="0" err="1"/>
              <a:t>jsonStr</a:t>
            </a:r>
            <a:r>
              <a:rPr lang="en-US" altLang="zh-CN" b="1" dirty="0"/>
              <a:t>, p1, p2, ..., </a:t>
            </a:r>
            <a:r>
              <a:rPr lang="en-US" altLang="zh-CN" b="1" dirty="0" err="1"/>
              <a:t>pn</a:t>
            </a:r>
            <a:r>
              <a:rPr lang="en-US" altLang="zh-CN" b="1" dirty="0"/>
              <a:t>)   </a:t>
            </a:r>
            <a:r>
              <a:rPr lang="en-US" altLang="zh-CN" dirty="0"/>
              <a:t>like </a:t>
            </a:r>
            <a:r>
              <a:rPr lang="en-US" altLang="zh-CN" dirty="0" err="1"/>
              <a:t>get_json_object</a:t>
            </a:r>
            <a:r>
              <a:rPr lang="en-US" altLang="zh-CN" dirty="0"/>
              <a:t>, </a:t>
            </a:r>
            <a:r>
              <a:rPr lang="en-US" altLang="zh-CN" dirty="0">
                <a:solidFill>
                  <a:srgbClr val="FF0000"/>
                </a:solidFill>
              </a:rPr>
              <a:t>but </a:t>
            </a:r>
            <a:r>
              <a:rPr lang="en-US" altLang="zh-CN" b="1" dirty="0">
                <a:solidFill>
                  <a:srgbClr val="FF0000"/>
                </a:solidFill>
              </a:rPr>
              <a:t>it takes multiple names and return a tuple</a:t>
            </a:r>
          </a:p>
          <a:p>
            <a:pPr>
              <a:lnSpc>
                <a:spcPct val="200000"/>
              </a:lnSpc>
            </a:pPr>
            <a:r>
              <a:rPr lang="zh-CN" altLang="en-US" dirty="0"/>
              <a:t>参数</a:t>
            </a:r>
            <a:endParaRPr lang="en-US" altLang="zh-CN" dirty="0"/>
          </a:p>
          <a:p>
            <a:pPr lvl="1">
              <a:lnSpc>
                <a:spcPct val="100000"/>
              </a:lnSpc>
            </a:pPr>
            <a:r>
              <a:rPr lang="zh-CN" altLang="zh-CN" dirty="0"/>
              <a:t>第一个参数：指定要解析的</a:t>
            </a:r>
            <a:r>
              <a:rPr lang="en-US" altLang="zh-CN" dirty="0"/>
              <a:t>JSON</a:t>
            </a:r>
            <a:r>
              <a:rPr lang="zh-CN" altLang="zh-CN" dirty="0"/>
              <a:t>字符串</a:t>
            </a:r>
          </a:p>
          <a:p>
            <a:pPr lvl="1">
              <a:lnSpc>
                <a:spcPct val="100000"/>
              </a:lnSpc>
            </a:pPr>
            <a:r>
              <a:rPr lang="zh-CN" altLang="zh-CN" dirty="0"/>
              <a:t>第二个参数：指定要返回的第</a:t>
            </a:r>
            <a:r>
              <a:rPr lang="en-US" altLang="zh-CN" dirty="0"/>
              <a:t>1</a:t>
            </a:r>
            <a:r>
              <a:rPr lang="zh-CN" altLang="zh-CN" dirty="0"/>
              <a:t>个字段</a:t>
            </a:r>
          </a:p>
          <a:p>
            <a:pPr lvl="1">
              <a:lnSpc>
                <a:spcPct val="100000"/>
              </a:lnSpc>
            </a:pPr>
            <a:r>
              <a:rPr lang="zh-CN" altLang="zh-CN" dirty="0"/>
              <a:t>……</a:t>
            </a:r>
          </a:p>
          <a:p>
            <a:pPr lvl="1">
              <a:lnSpc>
                <a:spcPct val="100000"/>
              </a:lnSpc>
            </a:pPr>
            <a:r>
              <a:rPr lang="zh-CN" altLang="zh-CN" dirty="0"/>
              <a:t>第</a:t>
            </a:r>
            <a:r>
              <a:rPr lang="en-US" altLang="zh-CN" dirty="0"/>
              <a:t>N+1</a:t>
            </a:r>
            <a:r>
              <a:rPr lang="zh-CN" altLang="zh-CN" dirty="0"/>
              <a:t>个参数：指定要返回的第</a:t>
            </a:r>
            <a:r>
              <a:rPr lang="en-US" altLang="zh-CN" dirty="0"/>
              <a:t>N</a:t>
            </a:r>
            <a:r>
              <a:rPr lang="zh-CN" altLang="zh-CN" dirty="0"/>
              <a:t>个字段</a:t>
            </a:r>
          </a:p>
          <a:p>
            <a:pPr>
              <a:lnSpc>
                <a:spcPct val="200000"/>
              </a:lnSpc>
            </a:pPr>
            <a:r>
              <a:rPr lang="zh-CN" altLang="en-US" dirty="0"/>
              <a:t>特点</a:t>
            </a:r>
            <a:endParaRPr lang="en-US" altLang="zh-CN" dirty="0"/>
          </a:p>
          <a:p>
            <a:pPr lvl="1"/>
            <a:r>
              <a:rPr lang="zh-CN" altLang="zh-CN" dirty="0"/>
              <a:t>功能类似于</a:t>
            </a:r>
            <a:r>
              <a:rPr lang="en-US" altLang="zh-CN" dirty="0"/>
              <a:t>get_json_object</a:t>
            </a:r>
            <a:r>
              <a:rPr lang="zh-CN" altLang="zh-CN" dirty="0"/>
              <a:t>，但是可以调用一次返回多列的值</a:t>
            </a:r>
            <a:r>
              <a:rPr lang="zh-CN" altLang="en-US" dirty="0"/>
              <a:t>，</a:t>
            </a:r>
            <a:r>
              <a:rPr lang="zh-CN" altLang="zh-CN" dirty="0"/>
              <a:t>属于</a:t>
            </a:r>
            <a:r>
              <a:rPr lang="en-US" altLang="zh-CN" dirty="0">
                <a:solidFill>
                  <a:srgbClr val="FF0000"/>
                </a:solidFill>
              </a:rPr>
              <a:t>UDTF</a:t>
            </a:r>
            <a:r>
              <a:rPr lang="zh-CN" altLang="zh-CN" dirty="0">
                <a:solidFill>
                  <a:srgbClr val="92D050"/>
                </a:solidFill>
              </a:rPr>
              <a:t>类型函数</a:t>
            </a:r>
            <a:r>
              <a:rPr lang="zh-CN" altLang="en-US" dirty="0">
                <a:solidFill>
                  <a:srgbClr val="92D050"/>
                </a:solidFill>
              </a:rPr>
              <a:t>，</a:t>
            </a:r>
            <a:r>
              <a:rPr lang="zh-CN" altLang="zh-CN" dirty="0">
                <a:solidFill>
                  <a:srgbClr val="92D050"/>
                </a:solidFill>
              </a:rPr>
              <a:t>一般搭配</a:t>
            </a:r>
            <a:r>
              <a:rPr lang="en-US" altLang="zh-CN" dirty="0">
                <a:solidFill>
                  <a:srgbClr val="FF0000"/>
                </a:solidFill>
              </a:rPr>
              <a:t>lateral view</a:t>
            </a:r>
            <a:r>
              <a:rPr lang="zh-CN" altLang="zh-CN" dirty="0">
                <a:solidFill>
                  <a:srgbClr val="92D050"/>
                </a:solidFill>
              </a:rPr>
              <a:t>使用</a:t>
            </a:r>
          </a:p>
          <a:p>
            <a:pPr lvl="1"/>
            <a:r>
              <a:rPr lang="zh-CN" altLang="zh-CN" dirty="0"/>
              <a:t>返回的每一列都是字符串类型</a:t>
            </a:r>
          </a:p>
          <a:p>
            <a:pPr marL="0" indent="0">
              <a:lnSpc>
                <a:spcPct val="200000"/>
              </a:lnSpc>
              <a:buNone/>
            </a:pPr>
            <a:endParaRPr lang="zh-CN" altLang="en-US" dirty="0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JSON</a:t>
            </a:r>
            <a:r>
              <a:rPr lang="zh-CN" altLang="en-US" dirty="0"/>
              <a:t>函数：</a:t>
            </a:r>
            <a:r>
              <a:rPr lang="en-US" altLang="zh-CN" dirty="0" err="1"/>
              <a:t>json_tuple</a:t>
            </a:r>
            <a:endParaRPr lang="en-US" altLang="zh-CN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err="1"/>
              <a:t>json_tuple</a:t>
            </a:r>
            <a:endParaRPr lang="zh-CN" altLang="en-US" dirty="0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841039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quarter" idx="11"/>
          </p:nvPr>
        </p:nvSpPr>
        <p:spPr>
          <a:xfrm>
            <a:off x="710881" y="1646133"/>
            <a:ext cx="9926017" cy="4219575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zh-CN" altLang="en-US" dirty="0"/>
              <a:t>处理数据：获取设备名称、设备类型、信号强度、时间</a:t>
            </a:r>
            <a:endParaRPr lang="en-US" altLang="zh-CN" dirty="0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JSON</a:t>
            </a:r>
            <a:r>
              <a:rPr lang="zh-CN" altLang="en-US" dirty="0"/>
              <a:t>函数：</a:t>
            </a:r>
            <a:r>
              <a:rPr lang="en-US" altLang="zh-CN" dirty="0" err="1"/>
              <a:t>json_tuple</a:t>
            </a:r>
            <a:endParaRPr lang="en-US" altLang="zh-CN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err="1"/>
              <a:t>json_tuple</a:t>
            </a:r>
            <a:endParaRPr lang="zh-CN" altLang="en-US" dirty="0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1004047" y="3046865"/>
            <a:ext cx="184731" cy="73975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1" name="图片 10"/>
          <p:cNvPicPr/>
          <p:nvPr/>
        </p:nvPicPr>
        <p:blipFill>
          <a:blip r:embed="rId2"/>
          <a:stretch>
            <a:fillRect/>
          </a:stretch>
        </p:blipFill>
        <p:spPr>
          <a:xfrm>
            <a:off x="6921761" y="2158420"/>
            <a:ext cx="5117839" cy="3561062"/>
          </a:xfrm>
          <a:prstGeom prst="rect">
            <a:avLst/>
          </a:prstGeom>
        </p:spPr>
      </p:pic>
      <p:sp>
        <p:nvSpPr>
          <p:cNvPr id="9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TextBox 3">
            <a:extLst>
              <a:ext uri="{FF2B5EF4-FFF2-40B4-BE49-F238E27FC236}">
                <a16:creationId xmlns:a16="http://schemas.microsoft.com/office/drawing/2014/main" id="{0C998B78-AB18-3C47-A1C7-25AE9A3A40B0}"/>
              </a:ext>
            </a:extLst>
          </p:cNvPr>
          <p:cNvSpPr txBox="1"/>
          <p:nvPr/>
        </p:nvSpPr>
        <p:spPr>
          <a:xfrm>
            <a:off x="184730" y="2233774"/>
            <a:ext cx="6252645" cy="3785652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6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--json_tuple</a:t>
            </a:r>
            <a:br>
              <a:rPr lang="zh-CN" altLang="zh-CN" sz="16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6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</a:t>
            </a:r>
            <a:r>
              <a:rPr lang="zh-CN" altLang="zh-CN" sz="16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单独使用</a:t>
            </a:r>
            <a:br>
              <a:rPr lang="zh-CN" altLang="zh-CN" sz="16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6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select</a:t>
            </a:r>
            <a:br>
              <a:rPr lang="zh-CN" altLang="zh-CN" sz="16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6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    </a:t>
            </a:r>
            <a:r>
              <a:rPr lang="zh-CN" altLang="zh-CN" sz="16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</a:t>
            </a:r>
            <a:r>
              <a:rPr lang="zh-CN" altLang="zh-CN" sz="16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解析所有字段</a:t>
            </a:r>
            <a:br>
              <a:rPr lang="zh-CN" altLang="zh-CN" sz="16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6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lang="zh-CN" altLang="zh-CN" sz="1600" i="1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json_tuple</a:t>
            </a:r>
            <a:r>
              <a:rPr lang="zh-CN" altLang="zh-CN" sz="16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(</a:t>
            </a:r>
            <a:r>
              <a:rPr lang="zh-CN" altLang="zh-CN" sz="16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json</a:t>
            </a:r>
            <a:r>
              <a:rPr lang="zh-CN" altLang="zh-CN" sz="16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r>
              <a:rPr lang="zh-CN" altLang="zh-CN" sz="16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"device"</a:t>
            </a:r>
            <a:r>
              <a:rPr lang="zh-CN" altLang="zh-CN" sz="16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r>
              <a:rPr lang="zh-CN" altLang="zh-CN" sz="16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"deviceType"</a:t>
            </a:r>
            <a:r>
              <a:rPr lang="zh-CN" altLang="zh-CN" sz="16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r>
              <a:rPr lang="zh-CN" altLang="zh-CN" sz="16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"signal"</a:t>
            </a:r>
            <a:r>
              <a:rPr lang="zh-CN" altLang="zh-CN" sz="16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r>
              <a:rPr lang="zh-CN" altLang="zh-CN" sz="16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"time"</a:t>
            </a:r>
            <a:r>
              <a:rPr lang="zh-CN" altLang="zh-CN" sz="16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) </a:t>
            </a:r>
            <a:r>
              <a:rPr lang="zh-CN" altLang="zh-CN" sz="16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as </a:t>
            </a:r>
            <a:r>
              <a:rPr lang="zh-CN" altLang="zh-CN" sz="16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(</a:t>
            </a:r>
            <a:r>
              <a:rPr lang="zh-CN" altLang="zh-CN" sz="16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device</a:t>
            </a:r>
            <a:r>
              <a:rPr lang="zh-CN" altLang="zh-CN" sz="16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r>
              <a:rPr lang="zh-CN" altLang="zh-CN" sz="16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deviceType</a:t>
            </a:r>
            <a:r>
              <a:rPr lang="zh-CN" altLang="zh-CN" sz="16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r>
              <a:rPr lang="zh-CN" altLang="zh-CN" sz="16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signal</a:t>
            </a:r>
            <a:r>
              <a:rPr lang="zh-CN" altLang="zh-CN" sz="16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r>
              <a:rPr lang="zh-CN" altLang="zh-CN" sz="16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stime</a:t>
            </a:r>
            <a:r>
              <a:rPr lang="zh-CN" altLang="zh-CN" sz="16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)</a:t>
            </a:r>
            <a:br>
              <a:rPr lang="zh-CN" altLang="zh-CN" sz="16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6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from </a:t>
            </a:r>
            <a:r>
              <a:rPr lang="zh-CN" altLang="zh-CN" sz="16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tb_json_test1</a:t>
            </a:r>
            <a:r>
              <a:rPr lang="zh-CN" altLang="zh-CN" sz="16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;</a:t>
            </a:r>
            <a:br>
              <a:rPr lang="zh-CN" altLang="zh-CN" sz="16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br>
              <a:rPr lang="zh-CN" altLang="zh-CN" sz="16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6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</a:t>
            </a:r>
            <a:r>
              <a:rPr lang="zh-CN" altLang="zh-CN" sz="16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搭配侧视图使用</a:t>
            </a:r>
            <a:br>
              <a:rPr lang="zh-CN" altLang="zh-CN" sz="16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6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select</a:t>
            </a:r>
            <a:br>
              <a:rPr lang="zh-CN" altLang="zh-CN" sz="16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6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    </a:t>
            </a:r>
            <a:r>
              <a:rPr lang="zh-CN" altLang="zh-CN" sz="16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json</a:t>
            </a:r>
            <a:r>
              <a:rPr lang="zh-CN" altLang="zh-CN" sz="16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r>
              <a:rPr lang="zh-CN" altLang="zh-CN" sz="16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device</a:t>
            </a:r>
            <a:r>
              <a:rPr lang="zh-CN" altLang="zh-CN" sz="16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r>
              <a:rPr lang="zh-CN" altLang="zh-CN" sz="16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deviceType</a:t>
            </a:r>
            <a:r>
              <a:rPr lang="zh-CN" altLang="zh-CN" sz="16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r>
              <a:rPr lang="zh-CN" altLang="zh-CN" sz="16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signal</a:t>
            </a:r>
            <a:r>
              <a:rPr lang="zh-CN" altLang="zh-CN" sz="16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r>
              <a:rPr lang="zh-CN" altLang="zh-CN" sz="16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stime</a:t>
            </a:r>
            <a:br>
              <a:rPr lang="zh-CN" altLang="zh-CN" sz="16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6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from </a:t>
            </a:r>
            <a:r>
              <a:rPr lang="zh-CN" altLang="zh-CN" sz="16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tb_json_test1</a:t>
            </a:r>
            <a:br>
              <a:rPr lang="zh-CN" altLang="zh-CN" sz="16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6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         </a:t>
            </a:r>
            <a:r>
              <a:rPr lang="zh-CN" altLang="zh-CN" sz="16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lateral view </a:t>
            </a:r>
            <a:r>
              <a:rPr lang="zh-CN" altLang="zh-CN" sz="1600" i="1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json_tuple</a:t>
            </a:r>
            <a:r>
              <a:rPr lang="zh-CN" altLang="zh-CN" sz="16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(</a:t>
            </a:r>
            <a:r>
              <a:rPr lang="zh-CN" altLang="zh-CN" sz="16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json</a:t>
            </a:r>
            <a:r>
              <a:rPr lang="zh-CN" altLang="zh-CN" sz="16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r>
              <a:rPr lang="zh-CN" altLang="zh-CN" sz="16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"device"</a:t>
            </a:r>
            <a:r>
              <a:rPr lang="zh-CN" altLang="zh-CN" sz="16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r>
              <a:rPr lang="zh-CN" altLang="zh-CN" sz="16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"deviceType"</a:t>
            </a:r>
            <a:r>
              <a:rPr lang="zh-CN" altLang="zh-CN" sz="16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r>
              <a:rPr lang="zh-CN" altLang="zh-CN" sz="16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"signal"</a:t>
            </a:r>
            <a:r>
              <a:rPr lang="zh-CN" altLang="zh-CN" sz="16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r>
              <a:rPr lang="zh-CN" altLang="zh-CN" sz="16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"time"</a:t>
            </a:r>
            <a:r>
              <a:rPr lang="zh-CN" altLang="zh-CN" sz="16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) </a:t>
            </a:r>
            <a:r>
              <a:rPr lang="zh-CN" altLang="zh-CN" sz="16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b</a:t>
            </a:r>
            <a:br>
              <a:rPr lang="zh-CN" altLang="zh-CN" sz="16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6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         </a:t>
            </a:r>
            <a:r>
              <a:rPr lang="zh-CN" altLang="zh-CN" sz="16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as </a:t>
            </a:r>
            <a:r>
              <a:rPr lang="zh-CN" altLang="zh-CN" sz="16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device</a:t>
            </a:r>
            <a:r>
              <a:rPr lang="zh-CN" altLang="zh-CN" sz="16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r>
              <a:rPr lang="zh-CN" altLang="zh-CN" sz="16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deviceType</a:t>
            </a:r>
            <a:r>
              <a:rPr lang="zh-CN" altLang="zh-CN" sz="16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r>
              <a:rPr lang="zh-CN" altLang="zh-CN" sz="16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signal</a:t>
            </a:r>
            <a:r>
              <a:rPr lang="zh-CN" altLang="zh-CN" sz="16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r>
              <a:rPr lang="zh-CN" altLang="zh-CN" sz="16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stime</a:t>
            </a:r>
            <a:r>
              <a:rPr lang="zh-CN" altLang="zh-CN" sz="16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;</a:t>
            </a:r>
            <a:endParaRPr lang="zh-CN" altLang="zh-CN" sz="2000" dirty="0">
              <a:latin typeface="Arial" panose="020B0604020202020204" pitchFamily="34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84B27CD-84AA-0A35-1996-383895BBB563}"/>
              </a:ext>
            </a:extLst>
          </p:cNvPr>
          <p:cNvSpPr txBox="1"/>
          <p:nvPr/>
        </p:nvSpPr>
        <p:spPr>
          <a:xfrm>
            <a:off x="2505456" y="1197864"/>
            <a:ext cx="500649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100" dirty="0">
                <a:solidFill>
                  <a:srgbClr val="FF0000"/>
                </a:solidFill>
                <a:latin typeface="+mn-lt"/>
                <a:ea typeface="+mn-ea"/>
              </a:rPr>
              <a:t>因为</a:t>
            </a:r>
            <a:r>
              <a:rPr lang="en-US" altLang="zh-CN" sz="1100" dirty="0" err="1">
                <a:solidFill>
                  <a:srgbClr val="FF0000"/>
                </a:solidFill>
                <a:latin typeface="+mn-lt"/>
                <a:ea typeface="+mn-ea"/>
              </a:rPr>
              <a:t>json_tuple</a:t>
            </a:r>
            <a:r>
              <a:rPr lang="zh-CN" altLang="en-US" sz="1100" dirty="0">
                <a:solidFill>
                  <a:srgbClr val="FF0000"/>
                </a:solidFill>
                <a:latin typeface="+mn-lt"/>
                <a:ea typeface="+mn-ea"/>
              </a:rPr>
              <a:t>函数属于</a:t>
            </a:r>
            <a:r>
              <a:rPr lang="en-US" altLang="zh-CN" sz="1100" dirty="0">
                <a:solidFill>
                  <a:srgbClr val="FF0000"/>
                </a:solidFill>
                <a:latin typeface="+mn-lt"/>
                <a:ea typeface="+mn-ea"/>
              </a:rPr>
              <a:t>UDTF</a:t>
            </a:r>
            <a:r>
              <a:rPr lang="zh-CN" altLang="en-US" sz="1100" dirty="0">
                <a:solidFill>
                  <a:srgbClr val="FF0000"/>
                </a:solidFill>
                <a:latin typeface="+mn-lt"/>
                <a:ea typeface="+mn-ea"/>
              </a:rPr>
              <a:t>函数（一进多出），所以可以搭配</a:t>
            </a:r>
            <a:r>
              <a:rPr lang="en-US" altLang="zh-CN" sz="1100" dirty="0">
                <a:solidFill>
                  <a:srgbClr val="FF0000"/>
                </a:solidFill>
              </a:rPr>
              <a:t>lateral view</a:t>
            </a:r>
            <a:r>
              <a:rPr lang="zh-CN" altLang="en-US" sz="1100" dirty="0">
                <a:solidFill>
                  <a:srgbClr val="FF0000"/>
                </a:solidFill>
              </a:rPr>
              <a:t>使用</a:t>
            </a:r>
            <a:endParaRPr lang="zh-CN" altLang="en-US" sz="1100" dirty="0">
              <a:solidFill>
                <a:srgbClr val="FF0000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609002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JSONSerde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功能</a:t>
            </a:r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013011" y="1457271"/>
            <a:ext cx="9744636" cy="16292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66700">
              <a:lnSpc>
                <a:spcPct val="150000"/>
              </a:lnSpc>
              <a:spcBef>
                <a:spcPts val="360"/>
              </a:spcBef>
              <a:spcAft>
                <a:spcPts val="360"/>
              </a:spcAft>
            </a:pPr>
            <a:r>
              <a:rPr lang="en-US" altLang="zh-CN" sz="1600" dirty="0">
                <a:latin typeface="微软雅黑 Light" panose="020B0502040204020203" pitchFamily="34" charset="-122"/>
                <a:ea typeface="Alibaba PuHuiTi B"/>
                <a:cs typeface="Times New Roman" panose="02020603050405020304" pitchFamily="18" charset="0"/>
              </a:rPr>
              <a:t>   </a:t>
            </a:r>
            <a:r>
              <a:rPr lang="zh-CN" altLang="zh-CN" sz="1600" dirty="0">
                <a:latin typeface="微软雅黑 Light" panose="020B0502040204020203" pitchFamily="34" charset="-122"/>
                <a:ea typeface="Alibaba PuHuiTi B"/>
                <a:cs typeface="Times New Roman" panose="02020603050405020304" pitchFamily="18" charset="0"/>
              </a:rPr>
              <a:t>上述解析</a:t>
            </a:r>
            <a:r>
              <a:rPr lang="en-US" altLang="zh-CN" sz="1600" dirty="0">
                <a:latin typeface="微软雅黑 Light" panose="020B0502040204020203" pitchFamily="34" charset="-122"/>
                <a:ea typeface="Alibaba PuHuiTi B"/>
                <a:cs typeface="Times New Roman" panose="02020603050405020304" pitchFamily="18" charset="0"/>
              </a:rPr>
              <a:t>JSON</a:t>
            </a:r>
            <a:r>
              <a:rPr lang="zh-CN" altLang="zh-CN" sz="1600" dirty="0">
                <a:latin typeface="微软雅黑 Light" panose="020B0502040204020203" pitchFamily="34" charset="-122"/>
                <a:ea typeface="Alibaba PuHuiTi B"/>
                <a:cs typeface="Times New Roman" panose="02020603050405020304" pitchFamily="18" charset="0"/>
              </a:rPr>
              <a:t>的过程中是将数据作为一个</a:t>
            </a:r>
            <a:r>
              <a:rPr lang="en-US" altLang="zh-CN" sz="1600" dirty="0">
                <a:latin typeface="微软雅黑 Light" panose="020B0502040204020203" pitchFamily="34" charset="-122"/>
                <a:ea typeface="Alibaba PuHuiTi B"/>
                <a:cs typeface="Times New Roman" panose="02020603050405020304" pitchFamily="18" charset="0"/>
              </a:rPr>
              <a:t>JSON</a:t>
            </a:r>
            <a:r>
              <a:rPr lang="zh-CN" altLang="zh-CN" sz="1600" dirty="0">
                <a:latin typeface="微软雅黑 Light" panose="020B0502040204020203" pitchFamily="34" charset="-122"/>
                <a:ea typeface="Alibaba PuHuiTi B"/>
                <a:cs typeface="Times New Roman" panose="02020603050405020304" pitchFamily="18" charset="0"/>
              </a:rPr>
              <a:t>字符串加载到表中，再通过</a:t>
            </a:r>
            <a:r>
              <a:rPr lang="en-US" altLang="zh-CN" sz="1600" dirty="0">
                <a:latin typeface="微软雅黑 Light" panose="020B0502040204020203" pitchFamily="34" charset="-122"/>
                <a:ea typeface="Alibaba PuHuiTi B"/>
                <a:cs typeface="Times New Roman" panose="02020603050405020304" pitchFamily="18" charset="0"/>
              </a:rPr>
              <a:t>JSON</a:t>
            </a:r>
            <a:r>
              <a:rPr lang="zh-CN" altLang="zh-CN" sz="1600" dirty="0">
                <a:latin typeface="微软雅黑 Light" panose="020B0502040204020203" pitchFamily="34" charset="-122"/>
                <a:ea typeface="Alibaba PuHuiTi B"/>
                <a:cs typeface="Times New Roman" panose="02020603050405020304" pitchFamily="18" charset="0"/>
              </a:rPr>
              <a:t>解析函数对</a:t>
            </a:r>
            <a:r>
              <a:rPr lang="en-US" altLang="zh-CN" sz="1600" dirty="0">
                <a:latin typeface="微软雅黑 Light" panose="020B0502040204020203" pitchFamily="34" charset="-122"/>
                <a:ea typeface="Alibaba PuHuiTi B"/>
                <a:cs typeface="Times New Roman" panose="02020603050405020304" pitchFamily="18" charset="0"/>
              </a:rPr>
              <a:t>JSON</a:t>
            </a:r>
            <a:r>
              <a:rPr lang="zh-CN" altLang="zh-CN" sz="1600" dirty="0">
                <a:latin typeface="微软雅黑 Light" panose="020B0502040204020203" pitchFamily="34" charset="-122"/>
                <a:ea typeface="Alibaba PuHuiTi B"/>
                <a:cs typeface="Times New Roman" panose="02020603050405020304" pitchFamily="18" charset="0"/>
              </a:rPr>
              <a:t>字符串进行解析，灵活性比较高，但是对于如果</a:t>
            </a:r>
            <a:r>
              <a:rPr lang="zh-CN" altLang="zh-CN" sz="1600" dirty="0">
                <a:solidFill>
                  <a:srgbClr val="FF0000"/>
                </a:solidFill>
                <a:latin typeface="微软雅黑 Light" panose="020B0502040204020203" pitchFamily="34" charset="-122"/>
                <a:ea typeface="Alibaba PuHuiTi B"/>
                <a:cs typeface="Times New Roman" panose="02020603050405020304" pitchFamily="18" charset="0"/>
              </a:rPr>
              <a:t>整个文件就是一个</a:t>
            </a:r>
            <a:r>
              <a:rPr lang="en-US" altLang="zh-CN" sz="1600" dirty="0">
                <a:solidFill>
                  <a:srgbClr val="FF0000"/>
                </a:solidFill>
                <a:latin typeface="微软雅黑 Light" panose="020B0502040204020203" pitchFamily="34" charset="-122"/>
                <a:ea typeface="Alibaba PuHuiTi B"/>
                <a:cs typeface="Times New Roman" panose="02020603050405020304" pitchFamily="18" charset="0"/>
              </a:rPr>
              <a:t>JSON</a:t>
            </a:r>
            <a:r>
              <a:rPr lang="zh-CN" altLang="zh-CN" sz="1600" dirty="0">
                <a:solidFill>
                  <a:srgbClr val="FF0000"/>
                </a:solidFill>
                <a:latin typeface="微软雅黑 Light" panose="020B0502040204020203" pitchFamily="34" charset="-122"/>
                <a:ea typeface="Alibaba PuHuiTi B"/>
                <a:cs typeface="Times New Roman" panose="02020603050405020304" pitchFamily="18" charset="0"/>
              </a:rPr>
              <a:t>文件</a:t>
            </a:r>
            <a:r>
              <a:rPr lang="zh-CN" altLang="zh-CN" sz="1600" dirty="0">
                <a:latin typeface="微软雅黑 Light" panose="020B0502040204020203" pitchFamily="34" charset="-122"/>
                <a:ea typeface="Alibaba PuHuiTi B"/>
                <a:cs typeface="Times New Roman" panose="02020603050405020304" pitchFamily="18" charset="0"/>
              </a:rPr>
              <a:t>，在使用起来就相对比较麻烦。</a:t>
            </a:r>
            <a:r>
              <a:rPr lang="en-US" altLang="zh-CN" sz="1600" dirty="0">
                <a:latin typeface="微软雅黑 Light" panose="020B0502040204020203" pitchFamily="34" charset="-122"/>
                <a:ea typeface="Alibaba PuHuiTi B"/>
                <a:cs typeface="Times New Roman" panose="02020603050405020304" pitchFamily="18" charset="0"/>
              </a:rPr>
              <a:t>       </a:t>
            </a:r>
          </a:p>
          <a:p>
            <a:pPr indent="266700">
              <a:lnSpc>
                <a:spcPct val="150000"/>
              </a:lnSpc>
              <a:spcBef>
                <a:spcPts val="360"/>
              </a:spcBef>
              <a:spcAft>
                <a:spcPts val="360"/>
              </a:spcAft>
            </a:pPr>
            <a:r>
              <a:rPr lang="en-US" altLang="zh-CN" sz="1600" dirty="0">
                <a:latin typeface="微软雅黑 Light" panose="020B0502040204020203" pitchFamily="34" charset="-122"/>
                <a:ea typeface="Alibaba PuHuiTi B"/>
                <a:cs typeface="Times New Roman" panose="02020603050405020304" pitchFamily="18" charset="0"/>
              </a:rPr>
              <a:t>    Hive</a:t>
            </a:r>
            <a:r>
              <a:rPr lang="zh-CN" altLang="zh-CN" sz="1600" dirty="0">
                <a:latin typeface="微软雅黑 Light" panose="020B0502040204020203" pitchFamily="34" charset="-122"/>
                <a:ea typeface="Alibaba PuHuiTi B"/>
                <a:cs typeface="Times New Roman" panose="02020603050405020304" pitchFamily="18" charset="0"/>
              </a:rPr>
              <a:t>中为了简化对于</a:t>
            </a:r>
            <a:r>
              <a:rPr lang="en-US" altLang="zh-CN" sz="1600" dirty="0">
                <a:latin typeface="微软雅黑 Light" panose="020B0502040204020203" pitchFamily="34" charset="-122"/>
                <a:ea typeface="Alibaba PuHuiTi B"/>
                <a:cs typeface="Times New Roman" panose="02020603050405020304" pitchFamily="18" charset="0"/>
              </a:rPr>
              <a:t>JSON</a:t>
            </a:r>
            <a:r>
              <a:rPr lang="zh-CN" altLang="zh-CN" sz="1600" dirty="0">
                <a:latin typeface="微软雅黑 Light" panose="020B0502040204020203" pitchFamily="34" charset="-122"/>
                <a:ea typeface="Alibaba PuHuiTi B"/>
                <a:cs typeface="Times New Roman" panose="02020603050405020304" pitchFamily="18" charset="0"/>
              </a:rPr>
              <a:t>文件的处理，内置了一种</a:t>
            </a:r>
            <a:r>
              <a:rPr lang="zh-CN" altLang="zh-CN" sz="1600" dirty="0">
                <a:solidFill>
                  <a:srgbClr val="FF0000"/>
                </a:solidFill>
                <a:latin typeface="微软雅黑 Light" panose="020B0502040204020203" pitchFamily="34" charset="-122"/>
                <a:ea typeface="Alibaba PuHuiTi B"/>
                <a:cs typeface="Times New Roman" panose="02020603050405020304" pitchFamily="18" charset="0"/>
              </a:rPr>
              <a:t>专门用于解析</a:t>
            </a:r>
            <a:r>
              <a:rPr lang="en-US" altLang="zh-CN" sz="1600" dirty="0">
                <a:solidFill>
                  <a:srgbClr val="FF0000"/>
                </a:solidFill>
                <a:latin typeface="微软雅黑 Light" panose="020B0502040204020203" pitchFamily="34" charset="-122"/>
                <a:ea typeface="Alibaba PuHuiTi B"/>
                <a:cs typeface="Times New Roman" panose="02020603050405020304" pitchFamily="18" charset="0"/>
              </a:rPr>
              <a:t>JSON</a:t>
            </a:r>
            <a:r>
              <a:rPr lang="zh-CN" altLang="zh-CN" sz="1600" dirty="0">
                <a:solidFill>
                  <a:srgbClr val="FF0000"/>
                </a:solidFill>
                <a:latin typeface="微软雅黑 Light" panose="020B0502040204020203" pitchFamily="34" charset="-122"/>
                <a:ea typeface="Alibaba PuHuiTi B"/>
                <a:cs typeface="Times New Roman" panose="02020603050405020304" pitchFamily="18" charset="0"/>
              </a:rPr>
              <a:t>文件的</a:t>
            </a:r>
            <a:r>
              <a:rPr lang="en-US" altLang="zh-CN" sz="1600" dirty="0" err="1">
                <a:solidFill>
                  <a:srgbClr val="FF0000"/>
                </a:solidFill>
                <a:latin typeface="微软雅黑 Light" panose="020B0502040204020203" pitchFamily="34" charset="-122"/>
                <a:ea typeface="Alibaba PuHuiTi B"/>
                <a:cs typeface="Times New Roman" panose="02020603050405020304" pitchFamily="18" charset="0"/>
              </a:rPr>
              <a:t>Serde</a:t>
            </a:r>
            <a:r>
              <a:rPr lang="zh-CN" altLang="zh-CN" sz="1600" dirty="0">
                <a:solidFill>
                  <a:srgbClr val="FF0000"/>
                </a:solidFill>
                <a:latin typeface="微软雅黑 Light" panose="020B0502040204020203" pitchFamily="34" charset="-122"/>
                <a:ea typeface="Alibaba PuHuiTi B"/>
                <a:cs typeface="Times New Roman" panose="02020603050405020304" pitchFamily="18" charset="0"/>
              </a:rPr>
              <a:t>解析器，</a:t>
            </a:r>
            <a:r>
              <a:rPr lang="zh-CN" altLang="zh-CN" sz="1600" b="1" dirty="0">
                <a:solidFill>
                  <a:srgbClr val="FF0000"/>
                </a:solidFill>
                <a:latin typeface="微软雅黑 Light" panose="020B0502040204020203" pitchFamily="34" charset="-122"/>
                <a:ea typeface="Alibaba PuHuiTi B"/>
                <a:cs typeface="Times New Roman" panose="02020603050405020304" pitchFamily="18" charset="0"/>
              </a:rPr>
              <a:t>在创建表时，只要指定使用</a:t>
            </a:r>
            <a:r>
              <a:rPr lang="en-US" altLang="zh-CN" sz="1600" b="1" dirty="0">
                <a:solidFill>
                  <a:srgbClr val="FF0000"/>
                </a:solidFill>
                <a:latin typeface="微软雅黑 Light" panose="020B0502040204020203" pitchFamily="34" charset="-122"/>
                <a:ea typeface="Alibaba PuHuiTi B"/>
                <a:cs typeface="Times New Roman" panose="02020603050405020304" pitchFamily="18" charset="0"/>
              </a:rPr>
              <a:t>JSONSerde</a:t>
            </a:r>
            <a:r>
              <a:rPr lang="zh-CN" altLang="zh-CN" sz="1600" b="1" dirty="0">
                <a:solidFill>
                  <a:srgbClr val="FF0000"/>
                </a:solidFill>
                <a:latin typeface="微软雅黑 Light" panose="020B0502040204020203" pitchFamily="34" charset="-122"/>
                <a:ea typeface="Alibaba PuHuiTi B"/>
                <a:cs typeface="Times New Roman" panose="02020603050405020304" pitchFamily="18" charset="0"/>
              </a:rPr>
              <a:t>解析表的文件，就会自动将</a:t>
            </a:r>
            <a:r>
              <a:rPr lang="en-US" altLang="zh-CN" sz="1600" b="1" dirty="0">
                <a:solidFill>
                  <a:srgbClr val="FF0000"/>
                </a:solidFill>
                <a:latin typeface="微软雅黑 Light" panose="020B0502040204020203" pitchFamily="34" charset="-122"/>
                <a:ea typeface="Alibaba PuHuiTi B"/>
                <a:cs typeface="Times New Roman" panose="02020603050405020304" pitchFamily="18" charset="0"/>
              </a:rPr>
              <a:t>JSON</a:t>
            </a:r>
            <a:r>
              <a:rPr lang="zh-CN" altLang="zh-CN" sz="1600" b="1" dirty="0">
                <a:solidFill>
                  <a:srgbClr val="FF0000"/>
                </a:solidFill>
                <a:latin typeface="微软雅黑 Light" panose="020B0502040204020203" pitchFamily="34" charset="-122"/>
                <a:ea typeface="Alibaba PuHuiTi B"/>
                <a:cs typeface="Times New Roman" panose="02020603050405020304" pitchFamily="18" charset="0"/>
              </a:rPr>
              <a:t>文件中的每一列进行解析</a:t>
            </a:r>
            <a:r>
              <a:rPr lang="zh-CN" altLang="zh-CN" sz="1600" dirty="0">
                <a:solidFill>
                  <a:srgbClr val="FF0000"/>
                </a:solidFill>
                <a:latin typeface="微软雅黑 Light" panose="020B0502040204020203" pitchFamily="34" charset="-122"/>
                <a:ea typeface="Alibaba PuHuiTi B"/>
                <a:cs typeface="Times New Roman" panose="02020603050405020304" pitchFamily="18" charset="0"/>
              </a:rPr>
              <a:t>。</a:t>
            </a:r>
            <a:endParaRPr lang="zh-CN" altLang="zh-CN" sz="1600" dirty="0">
              <a:solidFill>
                <a:srgbClr val="FF0000"/>
              </a:solidFill>
              <a:effectLst/>
              <a:latin typeface="微软雅黑 Light" panose="020B0502040204020203" pitchFamily="34" charset="-122"/>
              <a:ea typeface="Alibaba PuHuiTi B"/>
              <a:cs typeface="Times New Roman" panose="02020603050405020304" pitchFamily="18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3576" y="3334498"/>
            <a:ext cx="7834872" cy="2916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11973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JSONSerde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建表</a:t>
            </a:r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1004047" y="3046865"/>
            <a:ext cx="184731" cy="73975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0C998B78-AB18-3C47-A1C7-25AE9A3A40B0}"/>
              </a:ext>
            </a:extLst>
          </p:cNvPr>
          <p:cNvSpPr txBox="1"/>
          <p:nvPr/>
        </p:nvSpPr>
        <p:spPr>
          <a:xfrm>
            <a:off x="453836" y="1635973"/>
            <a:ext cx="11738164" cy="3416320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--JsonSerDe</a:t>
            </a:r>
            <a:br>
              <a:rPr lang="zh-CN" altLang="zh-CN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</a:t>
            </a:r>
            <a:r>
              <a:rPr lang="zh-CN" altLang="zh-CN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创建表</a:t>
            </a:r>
            <a:br>
              <a:rPr lang="zh-CN" altLang="zh-CN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create table </a:t>
            </a:r>
            <a:r>
              <a:rPr lang="zh-CN" altLang="zh-CN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tb_json_test2 </a:t>
            </a:r>
            <a:r>
              <a:rPr lang="zh-CN" altLang="zh-CN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(</a:t>
            </a:r>
            <a:br>
              <a:rPr lang="zh-CN" altLang="zh-CN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                            </a:t>
            </a:r>
            <a:r>
              <a:rPr lang="zh-CN" altLang="zh-CN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device </a:t>
            </a:r>
            <a:r>
              <a:rPr lang="zh-CN" altLang="zh-CN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string</a:t>
            </a:r>
            <a:r>
              <a:rPr lang="zh-CN" altLang="zh-CN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br>
              <a:rPr lang="zh-CN" altLang="zh-CN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                            </a:t>
            </a:r>
            <a:r>
              <a:rPr lang="zh-CN" altLang="zh-CN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deviceType </a:t>
            </a:r>
            <a:r>
              <a:rPr lang="zh-CN" altLang="zh-CN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string</a:t>
            </a:r>
            <a:r>
              <a:rPr lang="zh-CN" altLang="zh-CN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br>
              <a:rPr lang="zh-CN" altLang="zh-CN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                            </a:t>
            </a:r>
            <a:r>
              <a:rPr lang="zh-CN" altLang="zh-CN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signal </a:t>
            </a:r>
            <a:r>
              <a:rPr lang="zh-CN" altLang="zh-CN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double</a:t>
            </a:r>
            <a:r>
              <a:rPr lang="zh-CN" altLang="zh-CN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br>
              <a:rPr lang="zh-CN" altLang="zh-CN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                            </a:t>
            </a:r>
            <a:r>
              <a:rPr lang="zh-CN" altLang="zh-CN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`time` </a:t>
            </a:r>
            <a:r>
              <a:rPr lang="zh-CN" altLang="zh-CN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string</a:t>
            </a:r>
            <a:br>
              <a:rPr lang="zh-CN" altLang="zh-CN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)</a:t>
            </a:r>
            <a:br>
              <a:rPr lang="zh-CN" altLang="zh-CN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 </a:t>
            </a:r>
            <a:r>
              <a:rPr lang="zh-CN" altLang="zh-CN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ROW FORMAT SERDE </a:t>
            </a:r>
            <a:r>
              <a:rPr lang="en-US" altLang="zh-CN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‘</a:t>
            </a:r>
            <a:r>
              <a:rPr lang="zh-CN" altLang="zh-CN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org.apache.hive.hcatalog.data.JsonSerDe</a:t>
            </a:r>
            <a:r>
              <a:rPr lang="en-US" altLang="zh-CN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’  </a:t>
            </a:r>
            <a:r>
              <a:rPr lang="en-US" altLang="zh-CN" dirty="0">
                <a:solidFill>
                  <a:srgbClr val="FF0000"/>
                </a:solidFill>
                <a:latin typeface="Arial Unicode MS" panose="020B0604020202020204" pitchFamily="34" charset="-122"/>
                <a:ea typeface="JetBrains Mono"/>
              </a:rPr>
              <a:t>--</a:t>
            </a:r>
            <a:r>
              <a:rPr lang="zh-CN" altLang="en-US" dirty="0">
                <a:solidFill>
                  <a:srgbClr val="FF0000"/>
                </a:solidFill>
                <a:latin typeface="Arial Unicode MS" panose="020B0604020202020204" pitchFamily="34" charset="-122"/>
                <a:ea typeface="JetBrains Mono"/>
              </a:rPr>
              <a:t>指定</a:t>
            </a:r>
            <a:r>
              <a:rPr lang="en-US" altLang="zh-CN" dirty="0" err="1">
                <a:solidFill>
                  <a:srgbClr val="FF0000"/>
                </a:solidFill>
                <a:latin typeface="Arial Unicode MS" panose="020B0604020202020204" pitchFamily="34" charset="-122"/>
                <a:ea typeface="JetBrains Mono"/>
              </a:rPr>
              <a:t>json</a:t>
            </a:r>
            <a:r>
              <a:rPr lang="zh-CN" altLang="en-US" dirty="0">
                <a:solidFill>
                  <a:srgbClr val="FF0000"/>
                </a:solidFill>
                <a:latin typeface="Arial Unicode MS" panose="020B0604020202020204" pitchFamily="34" charset="-122"/>
                <a:ea typeface="JetBrains Mono"/>
              </a:rPr>
              <a:t>解析器</a:t>
            </a:r>
            <a:br>
              <a:rPr lang="zh-CN" altLang="zh-CN" dirty="0">
                <a:solidFill>
                  <a:srgbClr val="FF0000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    </a:t>
            </a:r>
            <a:r>
              <a:rPr lang="zh-CN" altLang="zh-CN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STORED AS TEXTFILE</a:t>
            </a:r>
            <a:r>
              <a:rPr lang="zh-CN" altLang="zh-CN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;</a:t>
            </a:r>
            <a:br>
              <a:rPr lang="zh-CN" altLang="zh-CN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br>
              <a:rPr lang="zh-CN" altLang="zh-CN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load data local inpath </a:t>
            </a:r>
            <a:r>
              <a:rPr lang="zh-CN" altLang="zh-CN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'/root/hivedata/device.json' </a:t>
            </a:r>
            <a:r>
              <a:rPr lang="zh-CN" altLang="zh-CN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into table </a:t>
            </a:r>
            <a:r>
              <a:rPr lang="zh-CN" altLang="zh-CN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tb_json_test2</a:t>
            </a:r>
            <a:r>
              <a:rPr lang="zh-CN" altLang="zh-CN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;</a:t>
            </a:r>
            <a:endParaRPr lang="zh-CN" altLang="zh-CN" sz="2400" dirty="0">
              <a:latin typeface="Arial" panose="020B0604020202020204" pitchFamily="34" charset="0"/>
            </a:endParaRPr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920255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JSONSerde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查询数据</a:t>
            </a:r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1004047" y="3046865"/>
            <a:ext cx="184731" cy="73975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图片 8"/>
          <p:cNvPicPr/>
          <p:nvPr/>
        </p:nvPicPr>
        <p:blipFill>
          <a:blip r:embed="rId2"/>
          <a:stretch>
            <a:fillRect/>
          </a:stretch>
        </p:blipFill>
        <p:spPr>
          <a:xfrm>
            <a:off x="1004047" y="1904644"/>
            <a:ext cx="10046634" cy="3402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2236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JSON</a:t>
            </a:r>
            <a:r>
              <a:rPr lang="zh-CN" altLang="en-US" dirty="0"/>
              <a:t>数据处理</a:t>
            </a:r>
            <a:endParaRPr lang="en-US" altLang="zh-CN" dirty="0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1004047" y="3046865"/>
            <a:ext cx="184731" cy="73975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/>
              <a:t>   不论是</a:t>
            </a:r>
            <a:r>
              <a:rPr lang="en-US" altLang="zh-CN" dirty="0"/>
              <a:t>Hive</a:t>
            </a:r>
            <a:r>
              <a:rPr lang="zh-CN" altLang="en-US" dirty="0"/>
              <a:t>中的</a:t>
            </a:r>
            <a:r>
              <a:rPr lang="en-US" altLang="zh-CN" dirty="0"/>
              <a:t>JSON</a:t>
            </a:r>
            <a:r>
              <a:rPr lang="zh-CN" altLang="en-US" dirty="0"/>
              <a:t>函数还是自带的</a:t>
            </a:r>
            <a:r>
              <a:rPr lang="en-US" altLang="zh-CN" dirty="0"/>
              <a:t>JSONSerde</a:t>
            </a:r>
            <a:r>
              <a:rPr lang="zh-CN" altLang="en-US" dirty="0"/>
              <a:t>，都可以实现对于</a:t>
            </a:r>
            <a:r>
              <a:rPr lang="en-US" altLang="zh-CN" dirty="0"/>
              <a:t>JSON</a:t>
            </a:r>
            <a:r>
              <a:rPr lang="zh-CN" altLang="en-US" dirty="0"/>
              <a:t>数据的解析，工作中一般根据数据格式以及对应的需求来实现解析。</a:t>
            </a:r>
            <a:r>
              <a:rPr lang="zh-CN" altLang="en-US" dirty="0">
                <a:solidFill>
                  <a:srgbClr val="FF0000"/>
                </a:solidFill>
              </a:rPr>
              <a:t>如果数据中每一行只有个别字段是</a:t>
            </a:r>
            <a:r>
              <a:rPr lang="en-US" altLang="zh-CN" dirty="0">
                <a:solidFill>
                  <a:srgbClr val="FF0000"/>
                </a:solidFill>
              </a:rPr>
              <a:t>JSON</a:t>
            </a:r>
            <a:r>
              <a:rPr lang="zh-CN" altLang="en-US" dirty="0">
                <a:solidFill>
                  <a:srgbClr val="FF0000"/>
                </a:solidFill>
              </a:rPr>
              <a:t>格式字符串，就可以使用</a:t>
            </a:r>
            <a:r>
              <a:rPr lang="en-US" altLang="zh-CN" dirty="0">
                <a:solidFill>
                  <a:srgbClr val="FF0000"/>
                </a:solidFill>
              </a:rPr>
              <a:t>JSON</a:t>
            </a:r>
            <a:r>
              <a:rPr lang="zh-CN" altLang="en-US" dirty="0">
                <a:solidFill>
                  <a:srgbClr val="FF0000"/>
                </a:solidFill>
              </a:rPr>
              <a:t>函数来实现处理</a:t>
            </a:r>
            <a:r>
              <a:rPr lang="zh-CN" altLang="en-US" dirty="0"/>
              <a:t>，但是如果数据</a:t>
            </a:r>
            <a:r>
              <a:rPr lang="zh-CN" altLang="en-US" dirty="0">
                <a:solidFill>
                  <a:srgbClr val="FF0000"/>
                </a:solidFill>
              </a:rPr>
              <a:t>加载的文件整体就是</a:t>
            </a:r>
            <a:r>
              <a:rPr lang="en-US" altLang="zh-CN" dirty="0">
                <a:solidFill>
                  <a:srgbClr val="FF0000"/>
                </a:solidFill>
              </a:rPr>
              <a:t>JSON</a:t>
            </a:r>
            <a:r>
              <a:rPr lang="zh-CN" altLang="en-US" dirty="0">
                <a:solidFill>
                  <a:srgbClr val="FF0000"/>
                </a:solidFill>
              </a:rPr>
              <a:t>文件，每一行数据就是一个</a:t>
            </a:r>
            <a:r>
              <a:rPr lang="en-US" altLang="zh-CN" dirty="0">
                <a:solidFill>
                  <a:srgbClr val="FF0000"/>
                </a:solidFill>
              </a:rPr>
              <a:t>JSON</a:t>
            </a:r>
            <a:r>
              <a:rPr lang="zh-CN" altLang="en-US" dirty="0">
                <a:solidFill>
                  <a:srgbClr val="FF0000"/>
                </a:solidFill>
              </a:rPr>
              <a:t>数据，那么建议直接使用</a:t>
            </a:r>
            <a:r>
              <a:rPr lang="en-US" altLang="zh-CN" dirty="0">
                <a:solidFill>
                  <a:srgbClr val="FF0000"/>
                </a:solidFill>
              </a:rPr>
              <a:t>JSONSerde</a:t>
            </a:r>
            <a:r>
              <a:rPr lang="zh-CN" altLang="en-US" dirty="0">
                <a:solidFill>
                  <a:srgbClr val="FF0000"/>
                </a:solidFill>
              </a:rPr>
              <a:t>来实现处理最为方便</a:t>
            </a:r>
            <a:r>
              <a:rPr lang="zh-CN" altLang="en-US" dirty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360984656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DC7A42-DEB9-4846-9885-EF1F65B29A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/>
                </a:solidFill>
              </a:rPr>
              <a:t>Hive </a:t>
            </a:r>
            <a:r>
              <a:rPr lang="zh-CN" altLang="en-US" dirty="0">
                <a:solidFill>
                  <a:schemeClr val="tx1"/>
                </a:solidFill>
              </a:rPr>
              <a:t>窗口函数</a:t>
            </a:r>
            <a:endParaRPr lang="en-US" altLang="zh-CN" dirty="0">
              <a:solidFill>
                <a:schemeClr val="tx1"/>
              </a:solidFill>
            </a:endParaRP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C0D98B5-82FB-804B-8565-7E31DD4B40B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02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8564125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C00000"/>
                </a:solidFill>
              </a:rPr>
              <a:t>窗口函数概述</a:t>
            </a:r>
            <a:endParaRPr lang="en-US" altLang="zh-CN" dirty="0">
              <a:solidFill>
                <a:srgbClr val="C00000"/>
              </a:solidFill>
            </a:endParaRPr>
          </a:p>
          <a:p>
            <a:r>
              <a:rPr lang="zh-CN" altLang="en-US" dirty="0"/>
              <a:t>窗口函数语法规则</a:t>
            </a:r>
            <a:endParaRPr lang="en-US" altLang="zh-CN" dirty="0"/>
          </a:p>
          <a:p>
            <a:r>
              <a:rPr lang="zh-CN" altLang="en-US" dirty="0"/>
              <a:t>窗口聚合函数与</a:t>
            </a:r>
            <a:r>
              <a:rPr lang="en-US" altLang="zh-CN" dirty="0"/>
              <a:t>window</a:t>
            </a:r>
            <a:r>
              <a:rPr lang="zh-CN" altLang="en-US" dirty="0"/>
              <a:t>子句</a:t>
            </a:r>
            <a:endParaRPr lang="en-US" altLang="zh-CN" dirty="0"/>
          </a:p>
          <a:p>
            <a:r>
              <a:rPr lang="zh-CN" altLang="en-US" dirty="0"/>
              <a:t>窗口排序函数</a:t>
            </a:r>
            <a:endParaRPr lang="en-US" altLang="zh-CN" dirty="0"/>
          </a:p>
          <a:p>
            <a:r>
              <a:rPr lang="zh-CN" altLang="en-US" dirty="0"/>
              <a:t>其他窗口函数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2618786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691FACA-E1ED-6A48-A1E4-D925AAC030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C00000"/>
                </a:solidFill>
              </a:rPr>
              <a:t>UDTF</a:t>
            </a:r>
            <a:r>
              <a:rPr lang="zh-CN" altLang="en-US" dirty="0">
                <a:solidFill>
                  <a:srgbClr val="C00000"/>
                </a:solidFill>
              </a:rPr>
              <a:t>之</a:t>
            </a:r>
            <a:r>
              <a:rPr lang="en-US" altLang="zh-CN" dirty="0">
                <a:solidFill>
                  <a:srgbClr val="C00000"/>
                </a:solidFill>
              </a:rPr>
              <a:t>explode</a:t>
            </a:r>
            <a:r>
              <a:rPr lang="zh-CN" altLang="en-US" dirty="0">
                <a:solidFill>
                  <a:srgbClr val="C00000"/>
                </a:solidFill>
              </a:rPr>
              <a:t>函数</a:t>
            </a:r>
            <a:endParaRPr lang="en-US" altLang="zh-CN" dirty="0">
              <a:solidFill>
                <a:srgbClr val="C00000"/>
              </a:solidFill>
            </a:endParaRPr>
          </a:p>
          <a:p>
            <a:r>
              <a:rPr lang="en-US" altLang="zh-CN" dirty="0">
                <a:solidFill>
                  <a:schemeClr val="tx1"/>
                </a:solidFill>
              </a:rPr>
              <a:t>Lateral View</a:t>
            </a:r>
            <a:r>
              <a:rPr lang="zh-CN" altLang="en-US" dirty="0">
                <a:solidFill>
                  <a:schemeClr val="tx1"/>
                </a:solidFill>
              </a:rPr>
              <a:t>侧视图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en-US" altLang="zh-CN" dirty="0">
                <a:solidFill>
                  <a:schemeClr val="tx1"/>
                </a:solidFill>
              </a:rPr>
              <a:t>Hive</a:t>
            </a:r>
            <a:r>
              <a:rPr lang="zh-CN" altLang="en-US" dirty="0">
                <a:solidFill>
                  <a:schemeClr val="tx1"/>
                </a:solidFill>
              </a:rPr>
              <a:t>行列转换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en-US" altLang="zh-CN" dirty="0">
                <a:solidFill>
                  <a:schemeClr val="tx1"/>
                </a:solidFill>
              </a:rPr>
              <a:t>Hive json</a:t>
            </a:r>
            <a:r>
              <a:rPr lang="zh-CN" altLang="en-US" dirty="0">
                <a:solidFill>
                  <a:schemeClr val="tx1"/>
                </a:solidFill>
              </a:rPr>
              <a:t>格式数据处理</a:t>
            </a:r>
            <a:endParaRPr lang="en-US" altLang="zh-C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621577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rgbClr val="C00000"/>
                </a:solidFill>
              </a:rPr>
              <a:t>窗口函数</a:t>
            </a:r>
            <a:r>
              <a:rPr lang="zh-CN" altLang="en-US" dirty="0">
                <a:solidFill>
                  <a:schemeClr val="tx1"/>
                </a:solidFill>
              </a:rPr>
              <a:t>（</a:t>
            </a:r>
            <a:r>
              <a:rPr lang="en-US" altLang="zh-CN" dirty="0">
                <a:solidFill>
                  <a:schemeClr val="tx1"/>
                </a:solidFill>
              </a:rPr>
              <a:t>Window functions</a:t>
            </a:r>
            <a:r>
              <a:rPr lang="zh-CN" altLang="en-US" dirty="0">
                <a:solidFill>
                  <a:schemeClr val="tx1"/>
                </a:solidFill>
              </a:rPr>
              <a:t>）也叫做开窗函数、</a:t>
            </a:r>
            <a:r>
              <a:rPr lang="en-US" altLang="zh-CN" dirty="0">
                <a:solidFill>
                  <a:schemeClr val="tx1"/>
                </a:solidFill>
              </a:rPr>
              <a:t>OLAP</a:t>
            </a:r>
            <a:r>
              <a:rPr lang="zh-CN" altLang="en-US" dirty="0">
                <a:solidFill>
                  <a:schemeClr val="tx1"/>
                </a:solidFill>
              </a:rPr>
              <a:t>函数，其最大特点是：</a:t>
            </a:r>
            <a:endParaRPr lang="en-US" altLang="zh-CN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altLang="zh-CN" dirty="0">
                <a:solidFill>
                  <a:schemeClr val="tx1"/>
                </a:solidFill>
              </a:rPr>
              <a:t>    </a:t>
            </a:r>
            <a:r>
              <a:rPr lang="zh-CN" altLang="en-US" dirty="0">
                <a:solidFill>
                  <a:srgbClr val="92D050"/>
                </a:solidFill>
              </a:rPr>
              <a:t>输入值是从</a:t>
            </a:r>
            <a:r>
              <a:rPr lang="en-US" altLang="zh-CN" dirty="0">
                <a:solidFill>
                  <a:srgbClr val="92D050"/>
                </a:solidFill>
              </a:rPr>
              <a:t>SELECT</a:t>
            </a:r>
            <a:r>
              <a:rPr lang="zh-CN" altLang="en-US" dirty="0">
                <a:solidFill>
                  <a:srgbClr val="92D050"/>
                </a:solidFill>
              </a:rPr>
              <a:t>语句的结果集中的一行或多行的“窗口”中获取的</a:t>
            </a:r>
            <a:r>
              <a:rPr lang="zh-CN" altLang="en-US" dirty="0">
                <a:solidFill>
                  <a:schemeClr val="tx1"/>
                </a:solidFill>
              </a:rPr>
              <a:t>。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zh-CN" altLang="en-US" dirty="0">
                <a:solidFill>
                  <a:schemeClr val="tx1"/>
                </a:solidFill>
              </a:rPr>
              <a:t>如果函数具有</a:t>
            </a:r>
            <a:r>
              <a:rPr lang="en-US" altLang="zh-CN" b="1" dirty="0">
                <a:solidFill>
                  <a:srgbClr val="C00000"/>
                </a:solidFill>
              </a:rPr>
              <a:t>OVER</a:t>
            </a:r>
            <a:r>
              <a:rPr lang="zh-CN" altLang="en-US" b="1" dirty="0">
                <a:solidFill>
                  <a:srgbClr val="C00000"/>
                </a:solidFill>
              </a:rPr>
              <a:t>子句</a:t>
            </a:r>
            <a:r>
              <a:rPr lang="zh-CN" altLang="en-US" dirty="0">
                <a:solidFill>
                  <a:schemeClr val="tx1"/>
                </a:solidFill>
              </a:rPr>
              <a:t>，则它是窗口函数。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zh-CN" altLang="en-US" dirty="0"/>
              <a:t>窗口函数可以简单地解释为类似于聚合函数的计算函数，但是通过</a:t>
            </a:r>
            <a:r>
              <a:rPr lang="en-US" altLang="zh-CN" dirty="0"/>
              <a:t>GROUP BY</a:t>
            </a:r>
            <a:r>
              <a:rPr lang="zh-CN" altLang="en-US" dirty="0"/>
              <a:t>子句组合的常规聚合会隐藏正在聚合的各个行，最终输出一行，窗口函数聚合后还可以访问当中的各个行，并且可以将这些行中的某些属性添加到结果集中。</a:t>
            </a:r>
          </a:p>
          <a:p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 Windows Functions </a:t>
            </a:r>
            <a:r>
              <a:rPr lang="zh-CN" altLang="en-US" dirty="0"/>
              <a:t>窗口函数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概述</a:t>
            </a:r>
          </a:p>
        </p:txBody>
      </p:sp>
      <p:pic>
        <p:nvPicPr>
          <p:cNvPr id="8" name="图片 7"/>
          <p:cNvPicPr/>
          <p:nvPr/>
        </p:nvPicPr>
        <p:blipFill>
          <a:blip r:embed="rId3"/>
          <a:stretch>
            <a:fillRect/>
          </a:stretch>
        </p:blipFill>
        <p:spPr>
          <a:xfrm>
            <a:off x="2698686" y="3956128"/>
            <a:ext cx="6783215" cy="2399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32357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通过</a:t>
            </a:r>
            <a:r>
              <a:rPr lang="en-US" altLang="zh-CN" dirty="0"/>
              <a:t>sum</a:t>
            </a:r>
            <a:r>
              <a:rPr lang="zh-CN" altLang="en-US" dirty="0"/>
              <a:t>聚合函数进行普通常规聚合和窗口聚合，来直观感受窗口函数的特点。</a:t>
            </a: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 Windows Functions </a:t>
            </a:r>
            <a:r>
              <a:rPr lang="zh-CN" altLang="en-US" dirty="0"/>
              <a:t>窗口函数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直观感受</a:t>
            </a:r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0C998B78-AB18-3C47-A1C7-25AE9A3A40B0}"/>
              </a:ext>
            </a:extLst>
          </p:cNvPr>
          <p:cNvSpPr txBox="1"/>
          <p:nvPr/>
        </p:nvSpPr>
        <p:spPr>
          <a:xfrm>
            <a:off x="2934095" y="2632021"/>
            <a:ext cx="6303168" cy="2970044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1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</a:t>
            </a:r>
            <a:r>
              <a:rPr lang="zh-CN" altLang="zh-CN" sz="11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建表加载数据</a:t>
            </a:r>
            <a:br>
              <a:rPr lang="zh-CN" altLang="zh-CN" sz="11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1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CREATE TABLE </a:t>
            </a:r>
            <a:r>
              <a:rPr lang="zh-CN" altLang="zh-CN" sz="11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employee</a:t>
            </a:r>
            <a: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(</a:t>
            </a:r>
            <a:b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    </a:t>
            </a:r>
            <a:r>
              <a:rPr lang="zh-CN" altLang="zh-CN" sz="11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id </a:t>
            </a:r>
            <a:r>
              <a:rPr lang="zh-CN" altLang="zh-CN" sz="11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int</a:t>
            </a:r>
            <a: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b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    </a:t>
            </a:r>
            <a:r>
              <a:rPr lang="zh-CN" altLang="zh-CN" sz="11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name </a:t>
            </a:r>
            <a:r>
              <a:rPr lang="zh-CN" altLang="zh-CN" sz="11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string</a:t>
            </a:r>
            <a: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b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    </a:t>
            </a:r>
            <a:r>
              <a:rPr lang="zh-CN" altLang="zh-CN" sz="11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deg </a:t>
            </a:r>
            <a:r>
              <a:rPr lang="zh-CN" altLang="zh-CN" sz="11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string</a:t>
            </a:r>
            <a: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b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    </a:t>
            </a:r>
            <a:r>
              <a:rPr lang="zh-CN" altLang="zh-CN" sz="11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salary </a:t>
            </a:r>
            <a:r>
              <a:rPr lang="zh-CN" altLang="zh-CN" sz="11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int</a:t>
            </a:r>
            <a: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b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    </a:t>
            </a:r>
            <a:r>
              <a:rPr lang="zh-CN" altLang="zh-CN" sz="11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dept </a:t>
            </a:r>
            <a:r>
              <a:rPr lang="zh-CN" altLang="zh-CN" sz="11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string</a:t>
            </a:r>
            <a:br>
              <a:rPr lang="zh-CN" altLang="zh-CN" sz="11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) </a:t>
            </a:r>
            <a:r>
              <a:rPr lang="zh-CN" altLang="zh-CN" sz="11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row format delimited</a:t>
            </a:r>
            <a:br>
              <a:rPr lang="zh-CN" altLang="zh-CN" sz="11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1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    fields terminated by </a:t>
            </a:r>
            <a:r>
              <a:rPr lang="zh-CN" altLang="zh-CN" sz="11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','</a:t>
            </a:r>
            <a: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;</a:t>
            </a:r>
            <a:b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b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1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load data local inpath </a:t>
            </a:r>
            <a:r>
              <a:rPr lang="zh-CN" altLang="zh-CN" sz="11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'/root/hivedata/employee.txt' </a:t>
            </a:r>
            <a:r>
              <a:rPr lang="zh-CN" altLang="zh-CN" sz="11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into table </a:t>
            </a:r>
            <a:r>
              <a:rPr lang="zh-CN" altLang="zh-CN" sz="11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employee</a:t>
            </a:r>
            <a: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;</a:t>
            </a:r>
            <a:b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b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1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----sum+group by</a:t>
            </a:r>
            <a:r>
              <a:rPr lang="zh-CN" altLang="zh-CN" sz="11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普通常规聚合操作</a:t>
            </a:r>
            <a:r>
              <a:rPr lang="zh-CN" altLang="zh-CN" sz="11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------------</a:t>
            </a:r>
            <a:br>
              <a:rPr lang="zh-CN" altLang="zh-CN" sz="11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1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select </a:t>
            </a:r>
            <a:r>
              <a:rPr lang="zh-CN" altLang="zh-CN" sz="1100" i="1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sum</a:t>
            </a:r>
            <a: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(</a:t>
            </a:r>
            <a:r>
              <a:rPr lang="zh-CN" altLang="zh-CN" sz="11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salary</a:t>
            </a:r>
            <a: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) </a:t>
            </a:r>
            <a:r>
              <a:rPr lang="zh-CN" altLang="zh-CN" sz="11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as </a:t>
            </a:r>
            <a:r>
              <a:rPr lang="zh-CN" altLang="zh-CN" sz="11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total </a:t>
            </a:r>
            <a:r>
              <a:rPr lang="zh-CN" altLang="zh-CN" sz="11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from </a:t>
            </a:r>
            <a:r>
              <a:rPr lang="zh-CN" altLang="zh-CN" sz="11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employee </a:t>
            </a:r>
            <a:r>
              <a:rPr lang="zh-CN" altLang="zh-CN" sz="11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group by </a:t>
            </a:r>
            <a:r>
              <a:rPr lang="zh-CN" altLang="zh-CN" sz="11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dept</a:t>
            </a:r>
            <a: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;</a:t>
            </a:r>
            <a:b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b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1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----sum+</a:t>
            </a:r>
            <a:r>
              <a:rPr lang="zh-CN" altLang="zh-CN" sz="11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窗口函数聚合操作</a:t>
            </a:r>
            <a:r>
              <a:rPr lang="zh-CN" altLang="zh-CN" sz="11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------------</a:t>
            </a:r>
            <a:br>
              <a:rPr lang="zh-CN" altLang="zh-CN" sz="11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1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select </a:t>
            </a:r>
            <a:r>
              <a:rPr lang="zh-CN" altLang="zh-CN" sz="11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id</a:t>
            </a:r>
            <a: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r>
              <a:rPr lang="zh-CN" altLang="zh-CN" sz="11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name</a:t>
            </a:r>
            <a: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r>
              <a:rPr lang="zh-CN" altLang="zh-CN" sz="11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deg</a:t>
            </a:r>
            <a: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r>
              <a:rPr lang="zh-CN" altLang="zh-CN" sz="11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salary</a:t>
            </a:r>
            <a: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r>
              <a:rPr lang="zh-CN" altLang="zh-CN" sz="11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dept</a:t>
            </a:r>
            <a: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r>
              <a:rPr lang="zh-CN" altLang="zh-CN" sz="1100" i="1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sum</a:t>
            </a:r>
            <a: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(</a:t>
            </a:r>
            <a:r>
              <a:rPr lang="zh-CN" altLang="zh-CN" sz="11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salary</a:t>
            </a:r>
            <a: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) </a:t>
            </a:r>
            <a:r>
              <a:rPr lang="zh-CN" altLang="zh-CN" sz="11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over</a:t>
            </a:r>
            <a: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(</a:t>
            </a:r>
            <a:r>
              <a:rPr lang="zh-CN" altLang="zh-CN" sz="11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partition by </a:t>
            </a:r>
            <a:r>
              <a:rPr lang="zh-CN" altLang="zh-CN" sz="11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dept</a:t>
            </a:r>
            <a: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) </a:t>
            </a:r>
            <a:r>
              <a:rPr lang="zh-CN" altLang="zh-CN" sz="11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as </a:t>
            </a:r>
            <a:r>
              <a:rPr lang="zh-CN" altLang="zh-CN" sz="11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total </a:t>
            </a:r>
            <a:r>
              <a:rPr lang="zh-CN" altLang="zh-CN" sz="11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from </a:t>
            </a:r>
            <a:r>
              <a:rPr lang="zh-CN" altLang="zh-CN" sz="11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employee</a:t>
            </a:r>
            <a: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;</a:t>
            </a:r>
            <a:endParaRPr lang="zh-CN" altLang="zh-CN" sz="1400" dirty="0">
              <a:latin typeface="Arial" panose="020B0604020202020204" pitchFamily="34" charset="0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304272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通过</a:t>
            </a:r>
            <a:r>
              <a:rPr lang="en-US" altLang="zh-CN" dirty="0"/>
              <a:t>sum</a:t>
            </a:r>
            <a:r>
              <a:rPr lang="zh-CN" altLang="en-US" dirty="0"/>
              <a:t>聚合函数进行普通常规聚合和窗口聚合，来直观感受窗口函数的特点。</a:t>
            </a: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 Windows Functions </a:t>
            </a:r>
            <a:r>
              <a:rPr lang="zh-CN" altLang="en-US" dirty="0"/>
              <a:t>窗口函数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直观感受</a:t>
            </a: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1" name="图片 10"/>
          <p:cNvPicPr/>
          <p:nvPr/>
        </p:nvPicPr>
        <p:blipFill>
          <a:blip r:embed="rId2"/>
          <a:stretch>
            <a:fillRect/>
          </a:stretch>
        </p:blipFill>
        <p:spPr>
          <a:xfrm>
            <a:off x="184731" y="4251716"/>
            <a:ext cx="5695950" cy="146621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2" name="图片 11"/>
          <p:cNvPicPr/>
          <p:nvPr/>
        </p:nvPicPr>
        <p:blipFill>
          <a:blip r:embed="rId3"/>
          <a:stretch>
            <a:fillRect/>
          </a:stretch>
        </p:blipFill>
        <p:spPr>
          <a:xfrm>
            <a:off x="6242477" y="4206775"/>
            <a:ext cx="5695950" cy="146621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3" name="图片 12"/>
          <p:cNvPicPr/>
          <p:nvPr/>
        </p:nvPicPr>
        <p:blipFill>
          <a:blip r:embed="rId4"/>
          <a:stretch>
            <a:fillRect/>
          </a:stretch>
        </p:blipFill>
        <p:spPr>
          <a:xfrm>
            <a:off x="3237704" y="2137531"/>
            <a:ext cx="5695950" cy="180978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00097575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窗口函数概述</a:t>
            </a:r>
            <a:endParaRPr lang="en-US" altLang="zh-CN" dirty="0"/>
          </a:p>
          <a:p>
            <a:r>
              <a:rPr lang="zh-CN" altLang="en-US" dirty="0">
                <a:solidFill>
                  <a:srgbClr val="C00000"/>
                </a:solidFill>
              </a:rPr>
              <a:t>窗口函数语法规则</a:t>
            </a:r>
            <a:endParaRPr lang="en-US" altLang="zh-CN" dirty="0">
              <a:solidFill>
                <a:srgbClr val="C00000"/>
              </a:solidFill>
            </a:endParaRPr>
          </a:p>
          <a:p>
            <a:r>
              <a:rPr lang="zh-CN" altLang="en-US" dirty="0"/>
              <a:t>窗口聚合函数与</a:t>
            </a:r>
            <a:r>
              <a:rPr lang="en-US" altLang="zh-CN" dirty="0"/>
              <a:t>window</a:t>
            </a:r>
            <a:r>
              <a:rPr lang="zh-CN" altLang="en-US" dirty="0"/>
              <a:t>子句</a:t>
            </a:r>
            <a:endParaRPr lang="en-US" altLang="zh-CN" dirty="0"/>
          </a:p>
          <a:p>
            <a:r>
              <a:rPr lang="zh-CN" altLang="en-US" dirty="0"/>
              <a:t>窗口排序函数</a:t>
            </a:r>
            <a:endParaRPr lang="en-US" altLang="zh-CN" dirty="0"/>
          </a:p>
          <a:p>
            <a:r>
              <a:rPr lang="zh-CN" altLang="en-US" dirty="0"/>
              <a:t>其他窗口函数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76845631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 Windows Functions </a:t>
            </a:r>
            <a:r>
              <a:rPr lang="zh-CN" altLang="en-US" dirty="0"/>
              <a:t>窗口函数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整体语法树</a:t>
            </a:r>
          </a:p>
        </p:txBody>
      </p:sp>
      <p:sp>
        <p:nvSpPr>
          <p:cNvPr id="2" name="矩形 1"/>
          <p:cNvSpPr/>
          <p:nvPr/>
        </p:nvSpPr>
        <p:spPr>
          <a:xfrm>
            <a:off x="710880" y="1635973"/>
            <a:ext cx="10968090" cy="4247317"/>
          </a:xfrm>
          <a:prstGeom prst="rect">
            <a:avLst/>
          </a:prstGeom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33B3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Function</a:t>
            </a:r>
            <a:r>
              <a:rPr lang="en-US" altLang="zh-CN" dirty="0">
                <a:solidFill>
                  <a:srgbClr val="080808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 </a:t>
            </a:r>
            <a:r>
              <a:rPr lang="en-US" altLang="zh-CN" b="1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OVER</a:t>
            </a:r>
            <a:r>
              <a:rPr lang="en-US" altLang="zh-CN" dirty="0">
                <a:solidFill>
                  <a:srgbClr val="0033B3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 </a:t>
            </a:r>
            <a:r>
              <a:rPr lang="en-US" altLang="zh-CN" dirty="0">
                <a:solidFill>
                  <a:srgbClr val="080808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([</a:t>
            </a:r>
            <a:r>
              <a:rPr lang="en-US" altLang="zh-CN" dirty="0">
                <a:solidFill>
                  <a:srgbClr val="0033B3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PARTITION BY </a:t>
            </a:r>
            <a:r>
              <a:rPr lang="en-US" altLang="zh-CN" dirty="0">
                <a:solidFill>
                  <a:srgbClr val="080808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&lt;...&gt;] [</a:t>
            </a:r>
            <a:r>
              <a:rPr lang="en-US" altLang="zh-CN" dirty="0">
                <a:solidFill>
                  <a:srgbClr val="0033B3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ORDER BY </a:t>
            </a:r>
            <a:r>
              <a:rPr lang="en-US" altLang="zh-CN" dirty="0">
                <a:solidFill>
                  <a:srgbClr val="080808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&lt;....&gt;] [&lt;window_expression&gt;])</a:t>
            </a:r>
            <a:br>
              <a:rPr lang="en-US" altLang="zh-CN" dirty="0">
                <a:solidFill>
                  <a:srgbClr val="080808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</a:br>
            <a:br>
              <a:rPr lang="en-US" altLang="zh-CN" dirty="0">
                <a:solidFill>
                  <a:srgbClr val="080808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</a:br>
            <a:r>
              <a:rPr lang="en-US" altLang="zh-CN" i="1" dirty="0">
                <a:solidFill>
                  <a:srgbClr val="999999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1</a:t>
            </a:r>
            <a:r>
              <a:rPr lang="zh-CN" altLang="en-US" i="1" dirty="0">
                <a:solidFill>
                  <a:srgbClr val="999999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、</a:t>
            </a:r>
            <a:r>
              <a:rPr lang="en-US" altLang="zh-CN" i="1" dirty="0">
                <a:solidFill>
                  <a:srgbClr val="999999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Function</a:t>
            </a:r>
            <a:r>
              <a:rPr lang="zh-CN" altLang="zh-CN" i="1" dirty="0">
                <a:solidFill>
                  <a:srgbClr val="999999"/>
                </a:solidFill>
                <a:ea typeface="宋体" panose="02010600030101010101" pitchFamily="2" charset="-122"/>
                <a:cs typeface="Courier New" panose="02070309020205020404" pitchFamily="49" charset="0"/>
              </a:rPr>
              <a:t>可以是下面分类中的任意一个</a:t>
            </a:r>
            <a:br>
              <a:rPr lang="en-US" altLang="zh-CN" i="1" dirty="0">
                <a:solidFill>
                  <a:srgbClr val="999999"/>
                </a:solidFill>
                <a:ea typeface="宋体" panose="02010600030101010101" pitchFamily="2" charset="-122"/>
                <a:cs typeface="Courier New" panose="02070309020205020404" pitchFamily="49" charset="0"/>
              </a:rPr>
            </a:br>
            <a:r>
              <a:rPr lang="en-US" altLang="zh-CN" i="1" dirty="0">
                <a:solidFill>
                  <a:srgbClr val="999999"/>
                </a:solidFill>
                <a:ea typeface="宋体" panose="02010600030101010101" pitchFamily="2" charset="-122"/>
                <a:cs typeface="Courier New" panose="02070309020205020404" pitchFamily="49" charset="0"/>
              </a:rPr>
              <a:t>        </a:t>
            </a:r>
            <a:r>
              <a:rPr lang="en-US" altLang="zh-CN" i="1" dirty="0">
                <a:solidFill>
                  <a:srgbClr val="999999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--</a:t>
            </a:r>
            <a:r>
              <a:rPr lang="zh-CN" altLang="zh-CN" i="1" dirty="0">
                <a:solidFill>
                  <a:srgbClr val="999999"/>
                </a:solidFill>
                <a:ea typeface="宋体" panose="02010600030101010101" pitchFamily="2" charset="-122"/>
                <a:cs typeface="Courier New" panose="02070309020205020404" pitchFamily="49" charset="0"/>
              </a:rPr>
              <a:t>聚合函数：比如</a:t>
            </a:r>
            <a:r>
              <a:rPr lang="en-US" altLang="zh-CN" i="1" dirty="0">
                <a:solidFill>
                  <a:srgbClr val="999999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sum</a:t>
            </a:r>
            <a:r>
              <a:rPr lang="zh-CN" altLang="en-US" i="1" dirty="0">
                <a:solidFill>
                  <a:srgbClr val="999999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、</a:t>
            </a:r>
            <a:r>
              <a:rPr lang="en-US" altLang="zh-CN" i="1" dirty="0">
                <a:solidFill>
                  <a:srgbClr val="999999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max</a:t>
            </a:r>
            <a:r>
              <a:rPr lang="zh-CN" altLang="en-US" i="1" dirty="0">
                <a:solidFill>
                  <a:srgbClr val="999999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、</a:t>
            </a:r>
            <a:r>
              <a:rPr lang="en-US" altLang="zh-CN" i="1" dirty="0">
                <a:solidFill>
                  <a:srgbClr val="999999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avg</a:t>
            </a:r>
            <a:r>
              <a:rPr lang="zh-CN" altLang="en-US" i="1" dirty="0">
                <a:solidFill>
                  <a:srgbClr val="999999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、</a:t>
            </a:r>
            <a:r>
              <a:rPr lang="en-US" altLang="zh-CN" i="1" dirty="0">
                <a:solidFill>
                  <a:srgbClr val="999999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max</a:t>
            </a:r>
            <a:r>
              <a:rPr lang="zh-CN" altLang="en-US" i="1" dirty="0">
                <a:solidFill>
                  <a:srgbClr val="999999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、</a:t>
            </a:r>
            <a:r>
              <a:rPr lang="en-US" altLang="zh-CN" i="1" dirty="0">
                <a:solidFill>
                  <a:srgbClr val="999999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min</a:t>
            </a:r>
            <a:r>
              <a:rPr lang="zh-CN" altLang="zh-CN" i="1" dirty="0">
                <a:solidFill>
                  <a:srgbClr val="999999"/>
                </a:solidFill>
                <a:ea typeface="宋体" panose="02010600030101010101" pitchFamily="2" charset="-122"/>
                <a:cs typeface="Courier New" panose="02070309020205020404" pitchFamily="49" charset="0"/>
              </a:rPr>
              <a:t>等</a:t>
            </a:r>
            <a:endParaRPr lang="en-US" altLang="zh-CN" i="1" dirty="0">
              <a:solidFill>
                <a:srgbClr val="999999"/>
              </a:solidFill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r>
              <a:rPr lang="en-US" altLang="zh-CN" i="1" dirty="0">
                <a:solidFill>
                  <a:srgbClr val="999999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  </a:t>
            </a:r>
            <a:r>
              <a:rPr lang="en-US" altLang="zh-CN" i="1" dirty="0">
                <a:solidFill>
                  <a:srgbClr val="999999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--</a:t>
            </a:r>
            <a:r>
              <a:rPr lang="zh-CN" altLang="zh-CN" i="1" dirty="0">
                <a:solidFill>
                  <a:srgbClr val="999999"/>
                </a:solidFill>
                <a:ea typeface="宋体" panose="02010600030101010101" pitchFamily="2" charset="-122"/>
                <a:cs typeface="Courier New" panose="02070309020205020404" pitchFamily="49" charset="0"/>
              </a:rPr>
              <a:t>排序函数：比如</a:t>
            </a:r>
            <a:r>
              <a:rPr lang="en-US" altLang="zh-CN" i="1" dirty="0">
                <a:solidFill>
                  <a:srgbClr val="999999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rank</a:t>
            </a:r>
            <a:r>
              <a:rPr lang="zh-CN" altLang="en-US" i="1" dirty="0">
                <a:solidFill>
                  <a:srgbClr val="999999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、</a:t>
            </a:r>
            <a:r>
              <a:rPr lang="en-US" altLang="zh-CN" i="1" dirty="0">
                <a:solidFill>
                  <a:srgbClr val="999999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row_number</a:t>
            </a:r>
            <a:r>
              <a:rPr lang="zh-CN" altLang="zh-CN" i="1" dirty="0">
                <a:solidFill>
                  <a:srgbClr val="999999"/>
                </a:solidFill>
                <a:ea typeface="宋体" panose="02010600030101010101" pitchFamily="2" charset="-122"/>
                <a:cs typeface="Courier New" panose="02070309020205020404" pitchFamily="49" charset="0"/>
              </a:rPr>
              <a:t>等</a:t>
            </a:r>
            <a:br>
              <a:rPr lang="en-US" altLang="zh-CN" i="1" dirty="0">
                <a:solidFill>
                  <a:srgbClr val="999999"/>
                </a:solidFill>
                <a:ea typeface="宋体" panose="02010600030101010101" pitchFamily="2" charset="-122"/>
                <a:cs typeface="Courier New" panose="02070309020205020404" pitchFamily="49" charset="0"/>
              </a:rPr>
            </a:br>
            <a:r>
              <a:rPr lang="en-US" altLang="zh-CN" i="1" dirty="0">
                <a:solidFill>
                  <a:srgbClr val="999999"/>
                </a:solidFill>
                <a:ea typeface="宋体" panose="02010600030101010101" pitchFamily="2" charset="-122"/>
                <a:cs typeface="Courier New" panose="02070309020205020404" pitchFamily="49" charset="0"/>
              </a:rPr>
              <a:t>        </a:t>
            </a:r>
            <a:r>
              <a:rPr lang="en-US" altLang="zh-CN" i="1" dirty="0">
                <a:solidFill>
                  <a:srgbClr val="999999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--</a:t>
            </a:r>
            <a:r>
              <a:rPr lang="zh-CN" altLang="zh-CN" i="1" dirty="0">
                <a:solidFill>
                  <a:srgbClr val="999999"/>
                </a:solidFill>
                <a:ea typeface="宋体" panose="02010600030101010101" pitchFamily="2" charset="-122"/>
                <a:cs typeface="Courier New" panose="02070309020205020404" pitchFamily="49" charset="0"/>
              </a:rPr>
              <a:t>分析函数：比如</a:t>
            </a:r>
            <a:r>
              <a:rPr lang="en-US" altLang="zh-CN" i="1" dirty="0">
                <a:solidFill>
                  <a:srgbClr val="999999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lead</a:t>
            </a:r>
            <a:r>
              <a:rPr lang="zh-CN" altLang="en-US" i="1" dirty="0">
                <a:solidFill>
                  <a:srgbClr val="999999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、</a:t>
            </a:r>
            <a:r>
              <a:rPr lang="en-US" altLang="zh-CN" i="1" dirty="0">
                <a:solidFill>
                  <a:srgbClr val="999999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lag</a:t>
            </a:r>
            <a:r>
              <a:rPr lang="zh-CN" altLang="en-US" i="1" dirty="0">
                <a:solidFill>
                  <a:srgbClr val="999999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、</a:t>
            </a:r>
            <a:r>
              <a:rPr lang="en-US" altLang="zh-CN" i="1" dirty="0">
                <a:solidFill>
                  <a:srgbClr val="999999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first_value</a:t>
            </a:r>
            <a:r>
              <a:rPr lang="zh-CN" altLang="zh-CN" i="1" dirty="0">
                <a:solidFill>
                  <a:srgbClr val="999999"/>
                </a:solidFill>
                <a:ea typeface="宋体" panose="02010600030101010101" pitchFamily="2" charset="-122"/>
                <a:cs typeface="Courier New" panose="02070309020205020404" pitchFamily="49" charset="0"/>
              </a:rPr>
              <a:t>等</a:t>
            </a:r>
            <a:endParaRPr lang="en-US" altLang="zh-CN" i="1" dirty="0">
              <a:solidFill>
                <a:srgbClr val="999999"/>
              </a:solidFill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br>
              <a:rPr lang="en-US" altLang="zh-CN" i="1" dirty="0">
                <a:solidFill>
                  <a:srgbClr val="999999"/>
                </a:solidFill>
                <a:ea typeface="宋体" panose="02010600030101010101" pitchFamily="2" charset="-122"/>
                <a:cs typeface="Courier New" panose="02070309020205020404" pitchFamily="49" charset="0"/>
              </a:rPr>
            </a:br>
            <a:r>
              <a:rPr lang="en-US" altLang="zh-CN" i="1" dirty="0">
                <a:solidFill>
                  <a:srgbClr val="999999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2</a:t>
            </a:r>
            <a:r>
              <a:rPr lang="zh-CN" altLang="en-US" i="1" dirty="0">
                <a:solidFill>
                  <a:srgbClr val="999999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、</a:t>
            </a:r>
            <a:r>
              <a:rPr lang="en-US" altLang="zh-CN" b="1" i="1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OVER</a:t>
            </a:r>
            <a:r>
              <a:rPr lang="en-US" altLang="zh-CN" i="1" dirty="0">
                <a:solidFill>
                  <a:srgbClr val="999999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 </a:t>
            </a:r>
            <a:r>
              <a:rPr lang="zh-CN" altLang="en-US" i="1" dirty="0">
                <a:solidFill>
                  <a:srgbClr val="999999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窗口函数语法关键字与标识</a:t>
            </a:r>
            <a:endParaRPr lang="en-US" altLang="zh-CN" i="1" dirty="0">
              <a:solidFill>
                <a:srgbClr val="999999"/>
              </a:solidFill>
              <a:latin typeface="Courier New" panose="02070309020205020404" pitchFamily="49" charset="0"/>
              <a:ea typeface="宋体" panose="02010600030101010101" pitchFamily="2" charset="-122"/>
            </a:endParaRPr>
          </a:p>
          <a:p>
            <a:endParaRPr lang="en-US" altLang="zh-CN" i="1" dirty="0">
              <a:solidFill>
                <a:srgbClr val="999999"/>
              </a:solidFill>
              <a:latin typeface="Courier New" panose="02070309020205020404" pitchFamily="49" charset="0"/>
              <a:ea typeface="宋体" panose="02010600030101010101" pitchFamily="2" charset="-122"/>
            </a:endParaRPr>
          </a:p>
          <a:p>
            <a:r>
              <a:rPr lang="en-US" altLang="zh-CN" i="1" dirty="0">
                <a:solidFill>
                  <a:srgbClr val="999999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3</a:t>
            </a:r>
            <a:r>
              <a:rPr lang="zh-CN" altLang="en-US" i="1" dirty="0">
                <a:solidFill>
                  <a:srgbClr val="999999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、</a:t>
            </a:r>
            <a:r>
              <a:rPr lang="en-US" altLang="zh-CN" i="1" dirty="0">
                <a:solidFill>
                  <a:srgbClr val="92D05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PARTITION BY </a:t>
            </a:r>
            <a:r>
              <a:rPr lang="en-US" altLang="zh-CN" i="1" dirty="0">
                <a:solidFill>
                  <a:srgbClr val="999999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&lt;...&gt;</a:t>
            </a:r>
            <a:r>
              <a:rPr lang="zh-CN" altLang="en-US" i="1" dirty="0">
                <a:solidFill>
                  <a:srgbClr val="999999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功能</a:t>
            </a:r>
            <a:r>
              <a:rPr lang="zh-CN" altLang="zh-CN" i="1" dirty="0">
                <a:solidFill>
                  <a:srgbClr val="999999"/>
                </a:solidFill>
                <a:ea typeface="宋体" panose="02010600030101010101" pitchFamily="2" charset="-122"/>
                <a:cs typeface="Courier New" panose="02070309020205020404" pitchFamily="49" charset="0"/>
              </a:rPr>
              <a:t>类似于</a:t>
            </a:r>
            <a:r>
              <a:rPr lang="en-US" altLang="zh-CN" i="1" dirty="0">
                <a:solidFill>
                  <a:srgbClr val="999999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group by</a:t>
            </a:r>
            <a:r>
              <a:rPr lang="zh-CN" altLang="en-US" i="1" dirty="0">
                <a:solidFill>
                  <a:srgbClr val="999999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，</a:t>
            </a:r>
            <a:r>
              <a:rPr lang="zh-CN" altLang="zh-CN" i="1" dirty="0">
                <a:solidFill>
                  <a:srgbClr val="999999"/>
                </a:solidFill>
                <a:ea typeface="宋体" panose="02010600030101010101" pitchFamily="2" charset="-122"/>
                <a:cs typeface="Courier New" panose="02070309020205020404" pitchFamily="49" charset="0"/>
              </a:rPr>
              <a:t>用于指定</a:t>
            </a:r>
            <a:r>
              <a:rPr lang="zh-CN" altLang="zh-CN" i="1" dirty="0">
                <a:solidFill>
                  <a:srgbClr val="92D050"/>
                </a:solidFill>
                <a:ea typeface="宋体" panose="02010600030101010101" pitchFamily="2" charset="-122"/>
                <a:cs typeface="Courier New" panose="02070309020205020404" pitchFamily="49" charset="0"/>
              </a:rPr>
              <a:t>分组</a:t>
            </a:r>
            <a:r>
              <a:rPr lang="zh-CN" altLang="en-US" i="1" dirty="0">
                <a:solidFill>
                  <a:srgbClr val="999999"/>
                </a:solidFill>
                <a:ea typeface="宋体" panose="02010600030101010101" pitchFamily="2" charset="-122"/>
                <a:cs typeface="Courier New" panose="02070309020205020404" pitchFamily="49" charset="0"/>
              </a:rPr>
              <a:t>，相同的分为一组。</a:t>
            </a:r>
            <a:r>
              <a:rPr lang="zh-CN" altLang="zh-CN" i="1" dirty="0">
                <a:solidFill>
                  <a:srgbClr val="999999"/>
                </a:solidFill>
                <a:ea typeface="宋体" panose="02010600030101010101" pitchFamily="2" charset="-122"/>
                <a:cs typeface="Courier New" panose="02070309020205020404" pitchFamily="49" charset="0"/>
              </a:rPr>
              <a:t>如果没有</a:t>
            </a:r>
            <a:r>
              <a:rPr lang="zh-CN" altLang="en-US" i="1" dirty="0">
                <a:solidFill>
                  <a:srgbClr val="999999"/>
                </a:solidFill>
                <a:ea typeface="宋体" panose="02010600030101010101" pitchFamily="2" charset="-122"/>
                <a:cs typeface="Courier New" panose="02070309020205020404" pitchFamily="49" charset="0"/>
              </a:rPr>
              <a:t>指定</a:t>
            </a:r>
            <a:r>
              <a:rPr lang="en-US" altLang="zh-CN" i="1" dirty="0">
                <a:solidFill>
                  <a:srgbClr val="999999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PARTITION BY</a:t>
            </a:r>
            <a:r>
              <a:rPr lang="zh-CN" altLang="en-US" i="1" dirty="0">
                <a:solidFill>
                  <a:srgbClr val="999999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，</a:t>
            </a:r>
            <a:r>
              <a:rPr lang="zh-CN" altLang="zh-CN" i="1" dirty="0">
                <a:solidFill>
                  <a:srgbClr val="999999"/>
                </a:solidFill>
                <a:ea typeface="宋体" panose="02010600030101010101" pitchFamily="2" charset="-122"/>
                <a:cs typeface="Courier New" panose="02070309020205020404" pitchFamily="49" charset="0"/>
              </a:rPr>
              <a:t>那么整张表的所有行就是一组</a:t>
            </a:r>
            <a:r>
              <a:rPr lang="zh-CN" altLang="en-US" i="1" dirty="0">
                <a:solidFill>
                  <a:srgbClr val="999999"/>
                </a:solidFill>
                <a:ea typeface="宋体" panose="02010600030101010101" pitchFamily="2" charset="-122"/>
                <a:cs typeface="Courier New" panose="02070309020205020404" pitchFamily="49" charset="0"/>
              </a:rPr>
              <a:t>；</a:t>
            </a:r>
            <a:br>
              <a:rPr lang="en-US" altLang="zh-CN" i="1" dirty="0">
                <a:solidFill>
                  <a:srgbClr val="999999"/>
                </a:solidFill>
                <a:ea typeface="宋体" panose="02010600030101010101" pitchFamily="2" charset="-122"/>
                <a:cs typeface="Courier New" panose="02070309020205020404" pitchFamily="49" charset="0"/>
              </a:rPr>
            </a:br>
            <a:endParaRPr lang="en-US" altLang="zh-CN" i="1" dirty="0">
              <a:solidFill>
                <a:srgbClr val="999999"/>
              </a:solidFill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r>
              <a:rPr lang="en-US" altLang="zh-CN" i="1" dirty="0">
                <a:solidFill>
                  <a:srgbClr val="999999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4</a:t>
            </a:r>
            <a:r>
              <a:rPr lang="zh-CN" altLang="en-US" i="1" dirty="0">
                <a:solidFill>
                  <a:srgbClr val="999999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、</a:t>
            </a:r>
            <a:r>
              <a:rPr lang="en-US" altLang="zh-CN" i="1" dirty="0">
                <a:solidFill>
                  <a:srgbClr val="92D05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ORDER BY </a:t>
            </a:r>
            <a:r>
              <a:rPr lang="en-US" altLang="zh-CN" i="1" dirty="0">
                <a:solidFill>
                  <a:srgbClr val="999999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&lt;....&gt; </a:t>
            </a:r>
            <a:r>
              <a:rPr lang="zh-CN" altLang="zh-CN" i="1" dirty="0">
                <a:solidFill>
                  <a:srgbClr val="999999"/>
                </a:solidFill>
                <a:ea typeface="宋体" panose="02010600030101010101" pitchFamily="2" charset="-122"/>
                <a:cs typeface="Courier New" panose="02070309020205020404" pitchFamily="49" charset="0"/>
              </a:rPr>
              <a:t>用于指定每个</a:t>
            </a:r>
            <a:r>
              <a:rPr lang="zh-CN" altLang="zh-CN" i="1" dirty="0">
                <a:solidFill>
                  <a:srgbClr val="92D050"/>
                </a:solidFill>
                <a:ea typeface="宋体" panose="02010600030101010101" pitchFamily="2" charset="-122"/>
                <a:cs typeface="Courier New" panose="02070309020205020404" pitchFamily="49" charset="0"/>
              </a:rPr>
              <a:t>分组内的数据排序</a:t>
            </a:r>
            <a:r>
              <a:rPr lang="zh-CN" altLang="zh-CN" i="1" dirty="0">
                <a:solidFill>
                  <a:srgbClr val="999999"/>
                </a:solidFill>
                <a:ea typeface="宋体" panose="02010600030101010101" pitchFamily="2" charset="-122"/>
                <a:cs typeface="Courier New" panose="02070309020205020404" pitchFamily="49" charset="0"/>
              </a:rPr>
              <a:t>规则 </a:t>
            </a:r>
            <a:r>
              <a:rPr lang="zh-CN" altLang="en-US" i="1" dirty="0">
                <a:solidFill>
                  <a:srgbClr val="999999"/>
                </a:solidFill>
                <a:ea typeface="宋体" panose="02010600030101010101" pitchFamily="2" charset="-122"/>
                <a:cs typeface="Courier New" panose="02070309020205020404" pitchFamily="49" charset="0"/>
              </a:rPr>
              <a:t>，</a:t>
            </a:r>
            <a:r>
              <a:rPr lang="zh-CN" altLang="en-US" i="1" dirty="0">
                <a:solidFill>
                  <a:srgbClr val="92D050"/>
                </a:solidFill>
                <a:ea typeface="宋体" panose="02010600030101010101" pitchFamily="2" charset="-122"/>
                <a:cs typeface="Courier New" panose="02070309020205020404" pitchFamily="49" charset="0"/>
              </a:rPr>
              <a:t>默认是升序</a:t>
            </a:r>
            <a:r>
              <a:rPr lang="en-US" altLang="zh-CN" i="1" dirty="0">
                <a:solidFill>
                  <a:srgbClr val="92D050"/>
                </a:solidFill>
                <a:ea typeface="宋体" panose="02010600030101010101" pitchFamily="2" charset="-122"/>
                <a:cs typeface="Courier New" panose="02070309020205020404" pitchFamily="49" charset="0"/>
              </a:rPr>
              <a:t>ASC</a:t>
            </a:r>
            <a:r>
              <a:rPr lang="zh-CN" altLang="en-US" i="1" dirty="0">
                <a:solidFill>
                  <a:srgbClr val="999999"/>
                </a:solidFill>
                <a:ea typeface="宋体" panose="02010600030101010101" pitchFamily="2" charset="-122"/>
                <a:cs typeface="Courier New" panose="02070309020205020404" pitchFamily="49" charset="0"/>
              </a:rPr>
              <a:t>，</a:t>
            </a:r>
            <a:r>
              <a:rPr lang="zh-CN" altLang="zh-CN" i="1" dirty="0">
                <a:solidFill>
                  <a:srgbClr val="999999"/>
                </a:solidFill>
                <a:ea typeface="宋体" panose="02010600030101010101" pitchFamily="2" charset="-122"/>
                <a:cs typeface="Courier New" panose="02070309020205020404" pitchFamily="49" charset="0"/>
              </a:rPr>
              <a:t>支持</a:t>
            </a:r>
            <a:r>
              <a:rPr lang="en-US" altLang="zh-CN" i="1" dirty="0">
                <a:solidFill>
                  <a:srgbClr val="999999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ASC</a:t>
            </a:r>
            <a:r>
              <a:rPr lang="zh-CN" altLang="zh-CN" i="1" dirty="0">
                <a:solidFill>
                  <a:srgbClr val="999999"/>
                </a:solidFill>
                <a:ea typeface="宋体" panose="02010600030101010101" pitchFamily="2" charset="-122"/>
                <a:cs typeface="Courier New" panose="02070309020205020404" pitchFamily="49" charset="0"/>
              </a:rPr>
              <a:t>、</a:t>
            </a:r>
            <a:r>
              <a:rPr lang="en-US" altLang="zh-CN" i="1" dirty="0">
                <a:solidFill>
                  <a:srgbClr val="999999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DESC</a:t>
            </a:r>
            <a:r>
              <a:rPr lang="zh-CN" altLang="en-US" i="1" dirty="0">
                <a:solidFill>
                  <a:srgbClr val="999999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；</a:t>
            </a:r>
            <a:br>
              <a:rPr lang="en-US" altLang="zh-CN" i="1" dirty="0">
                <a:solidFill>
                  <a:srgbClr val="999999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</a:br>
            <a:br>
              <a:rPr lang="en-US" altLang="zh-CN" i="1" dirty="0">
                <a:solidFill>
                  <a:srgbClr val="999999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</a:br>
            <a:r>
              <a:rPr lang="en-US" altLang="zh-CN" i="1" dirty="0">
                <a:solidFill>
                  <a:srgbClr val="999999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5</a:t>
            </a:r>
            <a:r>
              <a:rPr lang="zh-CN" altLang="en-US" i="1" dirty="0">
                <a:solidFill>
                  <a:srgbClr val="999999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、</a:t>
            </a:r>
            <a:r>
              <a:rPr lang="en-US" altLang="zh-CN" i="1" dirty="0">
                <a:solidFill>
                  <a:srgbClr val="92D05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window_expression</a:t>
            </a:r>
            <a:r>
              <a:rPr lang="en-US" altLang="zh-CN" i="1" dirty="0">
                <a:solidFill>
                  <a:srgbClr val="999999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 window</a:t>
            </a:r>
            <a:r>
              <a:rPr lang="zh-CN" altLang="en-US" i="1" dirty="0">
                <a:solidFill>
                  <a:srgbClr val="999999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表达式，也叫</a:t>
            </a:r>
            <a:r>
              <a:rPr lang="en-US" altLang="zh-CN" i="1" dirty="0">
                <a:solidFill>
                  <a:srgbClr val="999999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window</a:t>
            </a:r>
            <a:r>
              <a:rPr lang="zh-CN" altLang="en-US" i="1" dirty="0">
                <a:solidFill>
                  <a:srgbClr val="999999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子句，</a:t>
            </a:r>
            <a:r>
              <a:rPr lang="zh-CN" altLang="zh-CN" i="1" dirty="0">
                <a:solidFill>
                  <a:srgbClr val="999999"/>
                </a:solidFill>
                <a:ea typeface="宋体" panose="02010600030101010101" pitchFamily="2" charset="-122"/>
                <a:cs typeface="Courier New" panose="02070309020205020404" pitchFamily="49" charset="0"/>
              </a:rPr>
              <a:t>用于指定每个窗口中操作的数据范围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8509942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window</a:t>
            </a:r>
            <a:r>
              <a:rPr lang="zh-CN" altLang="en-US" dirty="0"/>
              <a:t>子句，用于指定每个窗口中操作的数据范围，支持</a:t>
            </a:r>
            <a:r>
              <a:rPr lang="en-US" altLang="zh-CN" b="1" dirty="0">
                <a:solidFill>
                  <a:srgbClr val="C00000"/>
                </a:solidFill>
              </a:rPr>
              <a:t>rows between</a:t>
            </a:r>
            <a:r>
              <a:rPr lang="zh-CN" altLang="en-US" dirty="0"/>
              <a:t>和</a:t>
            </a:r>
            <a:r>
              <a:rPr lang="en-US" altLang="zh-CN" b="1" dirty="0">
                <a:solidFill>
                  <a:srgbClr val="C00000"/>
                </a:solidFill>
              </a:rPr>
              <a:t>range between</a:t>
            </a:r>
            <a:r>
              <a:rPr lang="zh-CN" altLang="en-US" dirty="0"/>
              <a:t>两种方式划分范围。</a:t>
            </a:r>
            <a:endParaRPr lang="en-US" altLang="zh-CN" dirty="0"/>
          </a:p>
          <a:p>
            <a:r>
              <a:rPr lang="en-US" altLang="zh-CN" b="1" dirty="0">
                <a:solidFill>
                  <a:srgbClr val="C00000"/>
                </a:solidFill>
              </a:rPr>
              <a:t>rows between</a:t>
            </a:r>
            <a:r>
              <a:rPr lang="zh-CN" altLang="en-US" dirty="0"/>
              <a:t>是以行号来决定范围，是</a:t>
            </a:r>
            <a:r>
              <a:rPr lang="zh-CN" altLang="en-US" dirty="0">
                <a:solidFill>
                  <a:srgbClr val="C00000"/>
                </a:solidFill>
              </a:rPr>
              <a:t>物理意义上的行</a:t>
            </a:r>
            <a:r>
              <a:rPr lang="zh-CN" altLang="en-US" dirty="0"/>
              <a:t>；</a:t>
            </a:r>
            <a:endParaRPr lang="en-US" altLang="zh-CN" dirty="0"/>
          </a:p>
          <a:p>
            <a:r>
              <a:rPr lang="en-US" altLang="zh-CN" dirty="0">
                <a:solidFill>
                  <a:srgbClr val="92D050"/>
                </a:solidFill>
              </a:rPr>
              <a:t>range between</a:t>
            </a:r>
            <a:r>
              <a:rPr lang="zh-CN" altLang="en-US" dirty="0"/>
              <a:t>是以</a:t>
            </a:r>
            <a:r>
              <a:rPr lang="zh-CN" altLang="en-US" b="1" dirty="0">
                <a:solidFill>
                  <a:srgbClr val="92D050"/>
                </a:solidFill>
              </a:rPr>
              <a:t>当前行的数值为基准</a:t>
            </a:r>
            <a:r>
              <a:rPr lang="zh-CN" altLang="en-US" dirty="0"/>
              <a:t>来决定范围，是逻辑意义上；</a:t>
            </a:r>
            <a:endParaRPr lang="en-US" altLang="zh-CN" dirty="0"/>
          </a:p>
          <a:p>
            <a:r>
              <a:rPr lang="zh-CN" altLang="en-US" dirty="0"/>
              <a:t>特别需要注意的是在用户没有指定</a:t>
            </a:r>
            <a:r>
              <a:rPr lang="en-US" altLang="zh-CN" dirty="0"/>
              <a:t>window</a:t>
            </a:r>
            <a:r>
              <a:rPr lang="zh-CN" altLang="en-US" dirty="0"/>
              <a:t>子句的情况下，默认行为是</a:t>
            </a:r>
            <a:r>
              <a:rPr lang="en-US" altLang="zh-CN" dirty="0"/>
              <a:t>rows</a:t>
            </a:r>
            <a:r>
              <a:rPr lang="zh-CN" altLang="en-US" dirty="0"/>
              <a:t>还是</a:t>
            </a:r>
            <a:r>
              <a:rPr lang="en-US" altLang="zh-CN" dirty="0"/>
              <a:t>range</a:t>
            </a:r>
            <a:r>
              <a:rPr lang="zh-CN" altLang="en-US" dirty="0"/>
              <a:t>需要搞清楚；</a:t>
            </a:r>
            <a:endParaRPr lang="en-US" altLang="zh-CN" dirty="0"/>
          </a:p>
          <a:p>
            <a:r>
              <a:rPr lang="zh-CN" altLang="en-US" dirty="0"/>
              <a:t>详细的对比后续知识点展开。</a:t>
            </a:r>
          </a:p>
          <a:p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 Windows Functions </a:t>
            </a:r>
            <a:r>
              <a:rPr lang="zh-CN" altLang="en-US" dirty="0"/>
              <a:t>窗口函数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window</a:t>
            </a:r>
            <a:r>
              <a:rPr lang="zh-CN" altLang="en-US" dirty="0"/>
              <a:t>子句语法</a:t>
            </a:r>
          </a:p>
        </p:txBody>
      </p:sp>
      <p:sp>
        <p:nvSpPr>
          <p:cNvPr id="2" name="矩形 1"/>
          <p:cNvSpPr/>
          <p:nvPr/>
        </p:nvSpPr>
        <p:spPr>
          <a:xfrm>
            <a:off x="710880" y="4440471"/>
            <a:ext cx="10968090" cy="923330"/>
          </a:xfrm>
          <a:prstGeom prst="rect">
            <a:avLst/>
          </a:prstGeom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dirty="0">
                <a:solidFill>
                  <a:srgbClr val="080808"/>
                </a:solidFill>
                <a:latin typeface="Cordia New" panose="020B0304020202020204" pitchFamily="34" charset="-34"/>
                <a:ea typeface="Alibaba PuHuiTi B"/>
                <a:cs typeface="Cordia New" panose="020B0304020202020204" pitchFamily="34" charset="-34"/>
              </a:rPr>
              <a:t>(</a:t>
            </a:r>
            <a:r>
              <a:rPr lang="zh-CN" altLang="zh-CN" dirty="0">
                <a:solidFill>
                  <a:srgbClr val="0033B3"/>
                </a:solidFill>
                <a:latin typeface="Cordia New" panose="020B0304020202020204" pitchFamily="34" charset="-34"/>
                <a:ea typeface="Alibaba PuHuiTi B"/>
                <a:cs typeface="Cordia New" panose="020B0304020202020204" pitchFamily="34" charset="-34"/>
              </a:rPr>
              <a:t>ROWS </a:t>
            </a:r>
            <a:r>
              <a:rPr lang="zh-CN" altLang="zh-CN" dirty="0">
                <a:solidFill>
                  <a:srgbClr val="080808"/>
                </a:solidFill>
                <a:latin typeface="Cordia New" panose="020B0304020202020204" pitchFamily="34" charset="-34"/>
                <a:ea typeface="Alibaba PuHuiTi B"/>
                <a:cs typeface="Cordia New" panose="020B0304020202020204" pitchFamily="34" charset="-34"/>
              </a:rPr>
              <a:t>| </a:t>
            </a:r>
            <a:r>
              <a:rPr lang="zh-CN" altLang="zh-CN" dirty="0">
                <a:solidFill>
                  <a:srgbClr val="0033B3"/>
                </a:solidFill>
                <a:latin typeface="Cordia New" panose="020B0304020202020204" pitchFamily="34" charset="-34"/>
                <a:ea typeface="Alibaba PuHuiTi B"/>
                <a:cs typeface="Cordia New" panose="020B0304020202020204" pitchFamily="34" charset="-34"/>
              </a:rPr>
              <a:t>RANGE</a:t>
            </a:r>
            <a:r>
              <a:rPr lang="zh-CN" altLang="zh-CN" dirty="0">
                <a:solidFill>
                  <a:srgbClr val="080808"/>
                </a:solidFill>
                <a:latin typeface="Cordia New" panose="020B0304020202020204" pitchFamily="34" charset="-34"/>
                <a:ea typeface="Alibaba PuHuiTi B"/>
                <a:cs typeface="Cordia New" panose="020B0304020202020204" pitchFamily="34" charset="-34"/>
              </a:rPr>
              <a:t>) </a:t>
            </a:r>
            <a:r>
              <a:rPr lang="zh-CN" altLang="zh-CN" dirty="0">
                <a:solidFill>
                  <a:srgbClr val="0033B3"/>
                </a:solidFill>
                <a:latin typeface="Cordia New" panose="020B0304020202020204" pitchFamily="34" charset="-34"/>
                <a:ea typeface="Alibaba PuHuiTi B"/>
                <a:cs typeface="Cordia New" panose="020B0304020202020204" pitchFamily="34" charset="-34"/>
              </a:rPr>
              <a:t>BETWEEN </a:t>
            </a:r>
            <a:r>
              <a:rPr lang="zh-CN" altLang="zh-CN" dirty="0">
                <a:solidFill>
                  <a:srgbClr val="080808"/>
                </a:solidFill>
                <a:latin typeface="Cordia New" panose="020B0304020202020204" pitchFamily="34" charset="-34"/>
                <a:ea typeface="Alibaba PuHuiTi B"/>
                <a:cs typeface="Cordia New" panose="020B0304020202020204" pitchFamily="34" charset="-34"/>
              </a:rPr>
              <a:t>(</a:t>
            </a:r>
            <a:r>
              <a:rPr lang="zh-CN" altLang="zh-CN" dirty="0">
                <a:solidFill>
                  <a:srgbClr val="0033B3"/>
                </a:solidFill>
                <a:latin typeface="Cordia New" panose="020B0304020202020204" pitchFamily="34" charset="-34"/>
                <a:ea typeface="Alibaba PuHuiTi B"/>
                <a:cs typeface="Cordia New" panose="020B0304020202020204" pitchFamily="34" charset="-34"/>
              </a:rPr>
              <a:t>UNBOUNDED </a:t>
            </a:r>
            <a:r>
              <a:rPr lang="zh-CN" altLang="zh-CN" dirty="0">
                <a:solidFill>
                  <a:srgbClr val="080808"/>
                </a:solidFill>
                <a:latin typeface="Cordia New" panose="020B0304020202020204" pitchFamily="34" charset="-34"/>
                <a:ea typeface="Alibaba PuHuiTi B"/>
                <a:cs typeface="Cordia New" panose="020B0304020202020204" pitchFamily="34" charset="-34"/>
              </a:rPr>
              <a:t>| [num]) </a:t>
            </a:r>
            <a:r>
              <a:rPr lang="zh-CN" altLang="zh-CN" dirty="0">
                <a:solidFill>
                  <a:srgbClr val="0033B3"/>
                </a:solidFill>
                <a:latin typeface="Cordia New" panose="020B0304020202020204" pitchFamily="34" charset="-34"/>
                <a:ea typeface="Alibaba PuHuiTi B"/>
                <a:cs typeface="Cordia New" panose="020B0304020202020204" pitchFamily="34" charset="-34"/>
              </a:rPr>
              <a:t>PRECEDING AND </a:t>
            </a:r>
            <a:r>
              <a:rPr lang="zh-CN" altLang="zh-CN" dirty="0">
                <a:solidFill>
                  <a:srgbClr val="080808"/>
                </a:solidFill>
                <a:latin typeface="Cordia New" panose="020B0304020202020204" pitchFamily="34" charset="-34"/>
                <a:ea typeface="Alibaba PuHuiTi B"/>
                <a:cs typeface="Cordia New" panose="020B0304020202020204" pitchFamily="34" charset="-34"/>
              </a:rPr>
              <a:t>([num] </a:t>
            </a:r>
            <a:r>
              <a:rPr lang="zh-CN" altLang="zh-CN" dirty="0">
                <a:solidFill>
                  <a:srgbClr val="0033B3"/>
                </a:solidFill>
                <a:latin typeface="Cordia New" panose="020B0304020202020204" pitchFamily="34" charset="-34"/>
                <a:ea typeface="Alibaba PuHuiTi B"/>
                <a:cs typeface="Cordia New" panose="020B0304020202020204" pitchFamily="34" charset="-34"/>
              </a:rPr>
              <a:t>PRECEDING </a:t>
            </a:r>
            <a:r>
              <a:rPr lang="zh-CN" altLang="zh-CN" dirty="0">
                <a:solidFill>
                  <a:srgbClr val="080808"/>
                </a:solidFill>
                <a:latin typeface="Cordia New" panose="020B0304020202020204" pitchFamily="34" charset="-34"/>
                <a:ea typeface="Alibaba PuHuiTi B"/>
                <a:cs typeface="Cordia New" panose="020B0304020202020204" pitchFamily="34" charset="-34"/>
              </a:rPr>
              <a:t>| </a:t>
            </a:r>
            <a:r>
              <a:rPr lang="zh-CN" altLang="zh-CN" dirty="0">
                <a:solidFill>
                  <a:srgbClr val="0033B3"/>
                </a:solidFill>
                <a:latin typeface="Cordia New" panose="020B0304020202020204" pitchFamily="34" charset="-34"/>
                <a:ea typeface="Alibaba PuHuiTi B"/>
                <a:cs typeface="Cordia New" panose="020B0304020202020204" pitchFamily="34" charset="-34"/>
              </a:rPr>
              <a:t>CURRENT ROW </a:t>
            </a:r>
            <a:r>
              <a:rPr lang="zh-CN" altLang="zh-CN" dirty="0">
                <a:solidFill>
                  <a:srgbClr val="080808"/>
                </a:solidFill>
                <a:latin typeface="Cordia New" panose="020B0304020202020204" pitchFamily="34" charset="-34"/>
                <a:ea typeface="Alibaba PuHuiTi B"/>
                <a:cs typeface="Cordia New" panose="020B0304020202020204" pitchFamily="34" charset="-34"/>
              </a:rPr>
              <a:t>| (</a:t>
            </a:r>
            <a:r>
              <a:rPr lang="zh-CN" altLang="zh-CN" dirty="0">
                <a:solidFill>
                  <a:srgbClr val="0033B3"/>
                </a:solidFill>
                <a:latin typeface="Cordia New" panose="020B0304020202020204" pitchFamily="34" charset="-34"/>
                <a:ea typeface="Alibaba PuHuiTi B"/>
                <a:cs typeface="Cordia New" panose="020B0304020202020204" pitchFamily="34" charset="-34"/>
              </a:rPr>
              <a:t>UNBOUNDED </a:t>
            </a:r>
            <a:r>
              <a:rPr lang="zh-CN" altLang="zh-CN" dirty="0">
                <a:solidFill>
                  <a:srgbClr val="080808"/>
                </a:solidFill>
                <a:latin typeface="Cordia New" panose="020B0304020202020204" pitchFamily="34" charset="-34"/>
                <a:ea typeface="Alibaba PuHuiTi B"/>
                <a:cs typeface="Cordia New" panose="020B0304020202020204" pitchFamily="34" charset="-34"/>
              </a:rPr>
              <a:t>| [num]) </a:t>
            </a:r>
            <a:r>
              <a:rPr lang="zh-CN" altLang="zh-CN" dirty="0">
                <a:solidFill>
                  <a:srgbClr val="0033B3"/>
                </a:solidFill>
                <a:latin typeface="Cordia New" panose="020B0304020202020204" pitchFamily="34" charset="-34"/>
                <a:ea typeface="Alibaba PuHuiTi B"/>
                <a:cs typeface="Cordia New" panose="020B0304020202020204" pitchFamily="34" charset="-34"/>
              </a:rPr>
              <a:t>FOLLOWING</a:t>
            </a:r>
            <a:r>
              <a:rPr lang="zh-CN" altLang="zh-CN" dirty="0">
                <a:solidFill>
                  <a:srgbClr val="080808"/>
                </a:solidFill>
                <a:latin typeface="Cordia New" panose="020B0304020202020204" pitchFamily="34" charset="-34"/>
                <a:ea typeface="Alibaba PuHuiTi B"/>
                <a:cs typeface="Cordia New" panose="020B0304020202020204" pitchFamily="34" charset="-34"/>
              </a:rPr>
              <a:t>)</a:t>
            </a:r>
            <a:br>
              <a:rPr lang="zh-CN" altLang="zh-CN" dirty="0">
                <a:solidFill>
                  <a:srgbClr val="080808"/>
                </a:solidFill>
                <a:latin typeface="Cordia New" panose="020B0304020202020204" pitchFamily="34" charset="-34"/>
                <a:ea typeface="Alibaba PuHuiTi B"/>
                <a:cs typeface="Cordia New" panose="020B0304020202020204" pitchFamily="34" charset="-34"/>
              </a:rPr>
            </a:br>
            <a:r>
              <a:rPr lang="zh-CN" altLang="zh-CN" dirty="0">
                <a:solidFill>
                  <a:srgbClr val="080808"/>
                </a:solidFill>
                <a:latin typeface="Cordia New" panose="020B0304020202020204" pitchFamily="34" charset="-34"/>
                <a:ea typeface="Alibaba PuHuiTi B"/>
                <a:cs typeface="Cordia New" panose="020B0304020202020204" pitchFamily="34" charset="-34"/>
              </a:rPr>
              <a:t>(</a:t>
            </a:r>
            <a:r>
              <a:rPr lang="zh-CN" altLang="zh-CN" dirty="0">
                <a:solidFill>
                  <a:srgbClr val="0033B3"/>
                </a:solidFill>
                <a:latin typeface="Cordia New" panose="020B0304020202020204" pitchFamily="34" charset="-34"/>
                <a:ea typeface="Alibaba PuHuiTi B"/>
                <a:cs typeface="Cordia New" panose="020B0304020202020204" pitchFamily="34" charset="-34"/>
              </a:rPr>
              <a:t>ROWS </a:t>
            </a:r>
            <a:r>
              <a:rPr lang="zh-CN" altLang="zh-CN" dirty="0">
                <a:solidFill>
                  <a:srgbClr val="080808"/>
                </a:solidFill>
                <a:latin typeface="Cordia New" panose="020B0304020202020204" pitchFamily="34" charset="-34"/>
                <a:ea typeface="Alibaba PuHuiTi B"/>
                <a:cs typeface="Cordia New" panose="020B0304020202020204" pitchFamily="34" charset="-34"/>
              </a:rPr>
              <a:t>| </a:t>
            </a:r>
            <a:r>
              <a:rPr lang="zh-CN" altLang="zh-CN" dirty="0">
                <a:solidFill>
                  <a:srgbClr val="0033B3"/>
                </a:solidFill>
                <a:latin typeface="Cordia New" panose="020B0304020202020204" pitchFamily="34" charset="-34"/>
                <a:ea typeface="Alibaba PuHuiTi B"/>
                <a:cs typeface="Cordia New" panose="020B0304020202020204" pitchFamily="34" charset="-34"/>
              </a:rPr>
              <a:t>RANGE</a:t>
            </a:r>
            <a:r>
              <a:rPr lang="zh-CN" altLang="zh-CN" dirty="0">
                <a:solidFill>
                  <a:srgbClr val="080808"/>
                </a:solidFill>
                <a:latin typeface="Cordia New" panose="020B0304020202020204" pitchFamily="34" charset="-34"/>
                <a:ea typeface="Alibaba PuHuiTi B"/>
                <a:cs typeface="Cordia New" panose="020B0304020202020204" pitchFamily="34" charset="-34"/>
              </a:rPr>
              <a:t>) </a:t>
            </a:r>
            <a:r>
              <a:rPr lang="zh-CN" altLang="zh-CN" dirty="0">
                <a:solidFill>
                  <a:srgbClr val="0033B3"/>
                </a:solidFill>
                <a:latin typeface="Cordia New" panose="020B0304020202020204" pitchFamily="34" charset="-34"/>
                <a:ea typeface="Alibaba PuHuiTi B"/>
                <a:cs typeface="Cordia New" panose="020B0304020202020204" pitchFamily="34" charset="-34"/>
              </a:rPr>
              <a:t>BETWEEN CURRENT ROW AND </a:t>
            </a:r>
            <a:r>
              <a:rPr lang="zh-CN" altLang="zh-CN" dirty="0">
                <a:solidFill>
                  <a:srgbClr val="080808"/>
                </a:solidFill>
                <a:latin typeface="Cordia New" panose="020B0304020202020204" pitchFamily="34" charset="-34"/>
                <a:ea typeface="Alibaba PuHuiTi B"/>
                <a:cs typeface="Cordia New" panose="020B0304020202020204" pitchFamily="34" charset="-34"/>
              </a:rPr>
              <a:t>(</a:t>
            </a:r>
            <a:r>
              <a:rPr lang="zh-CN" altLang="zh-CN" dirty="0">
                <a:solidFill>
                  <a:srgbClr val="0033B3"/>
                </a:solidFill>
                <a:latin typeface="Cordia New" panose="020B0304020202020204" pitchFamily="34" charset="-34"/>
                <a:ea typeface="Alibaba PuHuiTi B"/>
                <a:cs typeface="Cordia New" panose="020B0304020202020204" pitchFamily="34" charset="-34"/>
              </a:rPr>
              <a:t>CURRENT ROW </a:t>
            </a:r>
            <a:r>
              <a:rPr lang="zh-CN" altLang="zh-CN" dirty="0">
                <a:solidFill>
                  <a:srgbClr val="080808"/>
                </a:solidFill>
                <a:latin typeface="Cordia New" panose="020B0304020202020204" pitchFamily="34" charset="-34"/>
                <a:ea typeface="Alibaba PuHuiTi B"/>
                <a:cs typeface="Cordia New" panose="020B0304020202020204" pitchFamily="34" charset="-34"/>
              </a:rPr>
              <a:t>| (</a:t>
            </a:r>
            <a:r>
              <a:rPr lang="zh-CN" altLang="zh-CN" dirty="0">
                <a:solidFill>
                  <a:srgbClr val="0033B3"/>
                </a:solidFill>
                <a:latin typeface="Cordia New" panose="020B0304020202020204" pitchFamily="34" charset="-34"/>
                <a:ea typeface="Alibaba PuHuiTi B"/>
                <a:cs typeface="Cordia New" panose="020B0304020202020204" pitchFamily="34" charset="-34"/>
              </a:rPr>
              <a:t>UNBOUNDED </a:t>
            </a:r>
            <a:r>
              <a:rPr lang="zh-CN" altLang="zh-CN" dirty="0">
                <a:solidFill>
                  <a:srgbClr val="080808"/>
                </a:solidFill>
                <a:latin typeface="Cordia New" panose="020B0304020202020204" pitchFamily="34" charset="-34"/>
                <a:ea typeface="Alibaba PuHuiTi B"/>
                <a:cs typeface="Cordia New" panose="020B0304020202020204" pitchFamily="34" charset="-34"/>
              </a:rPr>
              <a:t>| [num]) </a:t>
            </a:r>
            <a:r>
              <a:rPr lang="zh-CN" altLang="zh-CN" dirty="0">
                <a:solidFill>
                  <a:srgbClr val="0033B3"/>
                </a:solidFill>
                <a:latin typeface="Cordia New" panose="020B0304020202020204" pitchFamily="34" charset="-34"/>
                <a:ea typeface="Alibaba PuHuiTi B"/>
                <a:cs typeface="Cordia New" panose="020B0304020202020204" pitchFamily="34" charset="-34"/>
              </a:rPr>
              <a:t>FOLLOWING</a:t>
            </a:r>
            <a:r>
              <a:rPr lang="zh-CN" altLang="zh-CN" dirty="0">
                <a:solidFill>
                  <a:srgbClr val="080808"/>
                </a:solidFill>
                <a:latin typeface="Cordia New" panose="020B0304020202020204" pitchFamily="34" charset="-34"/>
                <a:ea typeface="Alibaba PuHuiTi B"/>
                <a:cs typeface="Cordia New" panose="020B0304020202020204" pitchFamily="34" charset="-34"/>
              </a:rPr>
              <a:t>)</a:t>
            </a:r>
            <a:br>
              <a:rPr lang="zh-CN" altLang="zh-CN" dirty="0">
                <a:solidFill>
                  <a:srgbClr val="080808"/>
                </a:solidFill>
                <a:latin typeface="Cordia New" panose="020B0304020202020204" pitchFamily="34" charset="-34"/>
                <a:ea typeface="Alibaba PuHuiTi B"/>
                <a:cs typeface="Cordia New" panose="020B0304020202020204" pitchFamily="34" charset="-34"/>
              </a:rPr>
            </a:br>
            <a:r>
              <a:rPr lang="zh-CN" altLang="zh-CN" dirty="0">
                <a:solidFill>
                  <a:srgbClr val="080808"/>
                </a:solidFill>
                <a:latin typeface="Cordia New" panose="020B0304020202020204" pitchFamily="34" charset="-34"/>
                <a:ea typeface="Alibaba PuHuiTi B"/>
                <a:cs typeface="Cordia New" panose="020B0304020202020204" pitchFamily="34" charset="-34"/>
              </a:rPr>
              <a:t>(</a:t>
            </a:r>
            <a:r>
              <a:rPr lang="zh-CN" altLang="zh-CN" dirty="0">
                <a:solidFill>
                  <a:srgbClr val="0033B3"/>
                </a:solidFill>
                <a:latin typeface="Cordia New" panose="020B0304020202020204" pitchFamily="34" charset="-34"/>
                <a:ea typeface="Alibaba PuHuiTi B"/>
                <a:cs typeface="Cordia New" panose="020B0304020202020204" pitchFamily="34" charset="-34"/>
              </a:rPr>
              <a:t>ROWS </a:t>
            </a:r>
            <a:r>
              <a:rPr lang="zh-CN" altLang="zh-CN" dirty="0">
                <a:solidFill>
                  <a:srgbClr val="080808"/>
                </a:solidFill>
                <a:latin typeface="Cordia New" panose="020B0304020202020204" pitchFamily="34" charset="-34"/>
                <a:ea typeface="Alibaba PuHuiTi B"/>
                <a:cs typeface="Cordia New" panose="020B0304020202020204" pitchFamily="34" charset="-34"/>
              </a:rPr>
              <a:t>| </a:t>
            </a:r>
            <a:r>
              <a:rPr lang="zh-CN" altLang="zh-CN" dirty="0">
                <a:solidFill>
                  <a:srgbClr val="0033B3"/>
                </a:solidFill>
                <a:latin typeface="Cordia New" panose="020B0304020202020204" pitchFamily="34" charset="-34"/>
                <a:ea typeface="Alibaba PuHuiTi B"/>
                <a:cs typeface="Cordia New" panose="020B0304020202020204" pitchFamily="34" charset="-34"/>
              </a:rPr>
              <a:t>RANGE</a:t>
            </a:r>
            <a:r>
              <a:rPr lang="zh-CN" altLang="zh-CN" dirty="0">
                <a:solidFill>
                  <a:srgbClr val="080808"/>
                </a:solidFill>
                <a:latin typeface="Cordia New" panose="020B0304020202020204" pitchFamily="34" charset="-34"/>
                <a:ea typeface="Alibaba PuHuiTi B"/>
                <a:cs typeface="Cordia New" panose="020B0304020202020204" pitchFamily="34" charset="-34"/>
              </a:rPr>
              <a:t>) </a:t>
            </a:r>
            <a:r>
              <a:rPr lang="zh-CN" altLang="zh-CN" dirty="0">
                <a:solidFill>
                  <a:srgbClr val="0033B3"/>
                </a:solidFill>
                <a:latin typeface="Cordia New" panose="020B0304020202020204" pitchFamily="34" charset="-34"/>
                <a:ea typeface="Alibaba PuHuiTi B"/>
                <a:cs typeface="Cordia New" panose="020B0304020202020204" pitchFamily="34" charset="-34"/>
              </a:rPr>
              <a:t>BETWEEN </a:t>
            </a:r>
            <a:r>
              <a:rPr lang="zh-CN" altLang="zh-CN" dirty="0">
                <a:solidFill>
                  <a:srgbClr val="080808"/>
                </a:solidFill>
                <a:latin typeface="Cordia New" panose="020B0304020202020204" pitchFamily="34" charset="-34"/>
                <a:ea typeface="Alibaba PuHuiTi B"/>
                <a:cs typeface="Cordia New" panose="020B0304020202020204" pitchFamily="34" charset="-34"/>
              </a:rPr>
              <a:t>[num] </a:t>
            </a:r>
            <a:r>
              <a:rPr lang="zh-CN" altLang="zh-CN" dirty="0">
                <a:solidFill>
                  <a:srgbClr val="0033B3"/>
                </a:solidFill>
                <a:latin typeface="Cordia New" panose="020B0304020202020204" pitchFamily="34" charset="-34"/>
                <a:ea typeface="Alibaba PuHuiTi B"/>
                <a:cs typeface="Cordia New" panose="020B0304020202020204" pitchFamily="34" charset="-34"/>
              </a:rPr>
              <a:t>FOLLOWING AND </a:t>
            </a:r>
            <a:r>
              <a:rPr lang="zh-CN" altLang="zh-CN" dirty="0">
                <a:solidFill>
                  <a:srgbClr val="080808"/>
                </a:solidFill>
                <a:latin typeface="Cordia New" panose="020B0304020202020204" pitchFamily="34" charset="-34"/>
                <a:ea typeface="Alibaba PuHuiTi B"/>
                <a:cs typeface="Cordia New" panose="020B0304020202020204" pitchFamily="34" charset="-34"/>
              </a:rPr>
              <a:t>(</a:t>
            </a:r>
            <a:r>
              <a:rPr lang="zh-CN" altLang="zh-CN" dirty="0">
                <a:solidFill>
                  <a:srgbClr val="0033B3"/>
                </a:solidFill>
                <a:latin typeface="Cordia New" panose="020B0304020202020204" pitchFamily="34" charset="-34"/>
                <a:ea typeface="Alibaba PuHuiTi B"/>
                <a:cs typeface="Cordia New" panose="020B0304020202020204" pitchFamily="34" charset="-34"/>
              </a:rPr>
              <a:t>UNBOUNDED </a:t>
            </a:r>
            <a:r>
              <a:rPr lang="zh-CN" altLang="zh-CN" dirty="0">
                <a:solidFill>
                  <a:srgbClr val="080808"/>
                </a:solidFill>
                <a:latin typeface="Cordia New" panose="020B0304020202020204" pitchFamily="34" charset="-34"/>
                <a:ea typeface="Alibaba PuHuiTi B"/>
                <a:cs typeface="Cordia New" panose="020B0304020202020204" pitchFamily="34" charset="-34"/>
              </a:rPr>
              <a:t>| [num]) </a:t>
            </a:r>
            <a:r>
              <a:rPr lang="zh-CN" altLang="zh-CN" dirty="0">
                <a:solidFill>
                  <a:srgbClr val="0033B3"/>
                </a:solidFill>
                <a:latin typeface="Cordia New" panose="020B0304020202020204" pitchFamily="34" charset="-34"/>
                <a:ea typeface="Alibaba PuHuiTi B"/>
                <a:cs typeface="Cordia New" panose="020B0304020202020204" pitchFamily="34" charset="-34"/>
              </a:rPr>
              <a:t>FOLLOWING</a:t>
            </a:r>
            <a:endParaRPr lang="zh-CN" altLang="zh-CN" sz="2400" dirty="0">
              <a:latin typeface="Cordia New" panose="020B0304020202020204" pitchFamily="34" charset="-34"/>
              <a:ea typeface="Alibaba PuHuiTi B"/>
              <a:cs typeface="Cordia New" panose="020B0304020202020204" pitchFamily="34" charset="-34"/>
            </a:endParaRPr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208066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 Windows Functions </a:t>
            </a:r>
            <a:r>
              <a:rPr lang="zh-CN" altLang="en-US" dirty="0"/>
              <a:t>窗口函数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window</a:t>
            </a:r>
            <a:r>
              <a:rPr lang="zh-CN" altLang="en-US" dirty="0"/>
              <a:t>子句语法</a:t>
            </a:r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494" y="2533273"/>
            <a:ext cx="4275190" cy="2606266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5679" y="2849530"/>
            <a:ext cx="5410669" cy="1973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7398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窗口函数概述</a:t>
            </a:r>
            <a:endParaRPr lang="en-US" altLang="zh-CN" dirty="0"/>
          </a:p>
          <a:p>
            <a:r>
              <a:rPr lang="zh-CN" altLang="en-US" dirty="0"/>
              <a:t>窗口函数语法规则</a:t>
            </a:r>
            <a:endParaRPr lang="en-US" altLang="zh-CN" dirty="0"/>
          </a:p>
          <a:p>
            <a:r>
              <a:rPr lang="zh-CN" altLang="en-US" dirty="0">
                <a:solidFill>
                  <a:srgbClr val="C00000"/>
                </a:solidFill>
              </a:rPr>
              <a:t>窗口聚合函数</a:t>
            </a:r>
            <a:endParaRPr lang="en-US" altLang="zh-CN" dirty="0">
              <a:solidFill>
                <a:srgbClr val="C00000"/>
              </a:solidFill>
            </a:endParaRPr>
          </a:p>
          <a:p>
            <a:r>
              <a:rPr lang="en-US" altLang="zh-CN" dirty="0">
                <a:solidFill>
                  <a:schemeClr val="tx1"/>
                </a:solidFill>
              </a:rPr>
              <a:t>window</a:t>
            </a:r>
            <a:r>
              <a:rPr lang="zh-CN" altLang="en-US" dirty="0">
                <a:solidFill>
                  <a:schemeClr val="tx1"/>
                </a:solidFill>
              </a:rPr>
              <a:t>子句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zh-CN" altLang="en-US" dirty="0"/>
              <a:t>窗口排序函数</a:t>
            </a:r>
            <a:endParaRPr lang="en-US" altLang="zh-CN" dirty="0"/>
          </a:p>
          <a:p>
            <a:r>
              <a:rPr lang="zh-CN" altLang="en-US" dirty="0"/>
              <a:t>其他窗口函数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3429174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有下面两份数据：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 Windows Functions </a:t>
            </a:r>
            <a:r>
              <a:rPr lang="zh-CN" altLang="en-US" dirty="0"/>
              <a:t>窗口函数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语法练习环境</a:t>
            </a:r>
          </a:p>
        </p:txBody>
      </p:sp>
      <p:pic>
        <p:nvPicPr>
          <p:cNvPr id="8" name="图片 7"/>
          <p:cNvPicPr/>
          <p:nvPr/>
        </p:nvPicPr>
        <p:blipFill>
          <a:blip r:embed="rId2"/>
          <a:stretch>
            <a:fillRect/>
          </a:stretch>
        </p:blipFill>
        <p:spPr>
          <a:xfrm>
            <a:off x="2268270" y="2666260"/>
            <a:ext cx="1752600" cy="2179320"/>
          </a:xfrm>
          <a:prstGeom prst="rect">
            <a:avLst/>
          </a:prstGeom>
        </p:spPr>
      </p:pic>
      <p:pic>
        <p:nvPicPr>
          <p:cNvPr id="9" name="图片 8"/>
          <p:cNvPicPr/>
          <p:nvPr/>
        </p:nvPicPr>
        <p:blipFill>
          <a:blip r:embed="rId3"/>
          <a:stretch>
            <a:fillRect/>
          </a:stretch>
        </p:blipFill>
        <p:spPr>
          <a:xfrm>
            <a:off x="7522656" y="2276667"/>
            <a:ext cx="2964180" cy="301752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129962" y="5034442"/>
            <a:ext cx="6029215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266700">
              <a:lnSpc>
                <a:spcPct val="150000"/>
              </a:lnSpc>
              <a:spcBef>
                <a:spcPts val="360"/>
              </a:spcBef>
              <a:spcAft>
                <a:spcPts val="360"/>
              </a:spcAft>
            </a:pPr>
            <a:r>
              <a:rPr lang="zh-CN" altLang="zh-CN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字段含义：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cookieid </a:t>
            </a:r>
            <a:r>
              <a:rPr lang="zh-CN" altLang="zh-CN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、访问时间、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pv</a:t>
            </a:r>
            <a:r>
              <a:rPr lang="zh-CN" altLang="zh-CN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数（页面浏览数）</a:t>
            </a:r>
            <a:endParaRPr lang="zh-CN" altLang="zh-CN" dirty="0">
              <a:effectLst/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6409096" y="1423631"/>
            <a:ext cx="5051383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266700">
              <a:lnSpc>
                <a:spcPct val="150000"/>
              </a:lnSpc>
              <a:spcBef>
                <a:spcPts val="360"/>
              </a:spcBef>
              <a:spcAft>
                <a:spcPts val="360"/>
              </a:spcAft>
            </a:pPr>
            <a:r>
              <a:rPr lang="zh-CN" altLang="zh-CN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字段含义：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cookieid</a:t>
            </a:r>
            <a:r>
              <a:rPr lang="zh-CN" altLang="zh-CN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、访问时间、访问页面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url</a:t>
            </a:r>
            <a:endParaRPr lang="zh-CN" altLang="zh-CN" dirty="0">
              <a:effectLst/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812009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建表加载数据</a:t>
            </a: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 Windows Functions </a:t>
            </a:r>
            <a:r>
              <a:rPr lang="zh-CN" altLang="en-US" dirty="0"/>
              <a:t>窗口函数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语法练习环境</a:t>
            </a:r>
          </a:p>
        </p:txBody>
      </p:sp>
      <p:sp>
        <p:nvSpPr>
          <p:cNvPr id="12" name="TextBox 3">
            <a:extLst>
              <a:ext uri="{FF2B5EF4-FFF2-40B4-BE49-F238E27FC236}">
                <a16:creationId xmlns:a16="http://schemas.microsoft.com/office/drawing/2014/main" id="{0C998B78-AB18-3C47-A1C7-25AE9A3A40B0}"/>
              </a:ext>
            </a:extLst>
          </p:cNvPr>
          <p:cNvSpPr txBox="1"/>
          <p:nvPr/>
        </p:nvSpPr>
        <p:spPr>
          <a:xfrm>
            <a:off x="2934095" y="2218556"/>
            <a:ext cx="6303168" cy="3647152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1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---</a:t>
            </a:r>
            <a:r>
              <a:rPr lang="zh-CN" altLang="zh-CN" sz="11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建表并且加载数据</a:t>
            </a:r>
            <a:br>
              <a:rPr lang="zh-CN" altLang="zh-CN" sz="11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1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create table </a:t>
            </a:r>
            <a:r>
              <a:rPr lang="zh-CN" altLang="zh-CN" sz="11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website_pv_info</a:t>
            </a:r>
            <a: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(</a:t>
            </a:r>
            <a:b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</a:t>
            </a:r>
            <a:r>
              <a:rPr lang="zh-CN" altLang="zh-CN" sz="11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cookieid </a:t>
            </a:r>
            <a:r>
              <a:rPr lang="zh-CN" altLang="zh-CN" sz="11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string</a:t>
            </a:r>
            <a: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b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</a:t>
            </a:r>
            <a:r>
              <a:rPr lang="zh-CN" altLang="zh-CN" sz="11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createtime </a:t>
            </a:r>
            <a:r>
              <a:rPr lang="zh-CN" altLang="zh-CN" sz="11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string</a:t>
            </a:r>
            <a: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   </a:t>
            </a:r>
            <a:r>
              <a:rPr lang="zh-CN" altLang="zh-CN" sz="11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--day</a:t>
            </a:r>
            <a:br>
              <a:rPr lang="zh-CN" altLang="zh-CN" sz="11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1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   </a:t>
            </a:r>
            <a:r>
              <a:rPr lang="zh-CN" altLang="zh-CN" sz="11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pv </a:t>
            </a:r>
            <a:r>
              <a:rPr lang="zh-CN" altLang="zh-CN" sz="11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int</a:t>
            </a:r>
            <a:br>
              <a:rPr lang="zh-CN" altLang="zh-CN" sz="11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) </a:t>
            </a:r>
            <a:r>
              <a:rPr lang="zh-CN" altLang="zh-CN" sz="11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row format delimited</a:t>
            </a:r>
            <a:br>
              <a:rPr lang="zh-CN" altLang="zh-CN" sz="11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1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fields terminated by </a:t>
            </a:r>
            <a:r>
              <a:rPr lang="zh-CN" altLang="zh-CN" sz="11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','</a:t>
            </a:r>
            <a: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;</a:t>
            </a:r>
            <a:b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b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1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create table </a:t>
            </a:r>
            <a:r>
              <a:rPr lang="zh-CN" altLang="zh-CN" sz="11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website_url_info </a:t>
            </a:r>
            <a: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(</a:t>
            </a:r>
            <a:b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 </a:t>
            </a:r>
            <a:r>
              <a:rPr lang="zh-CN" altLang="zh-CN" sz="11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cookieid </a:t>
            </a:r>
            <a:r>
              <a:rPr lang="zh-CN" altLang="zh-CN" sz="11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string</a:t>
            </a:r>
            <a: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b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 </a:t>
            </a:r>
            <a:r>
              <a:rPr lang="zh-CN" altLang="zh-CN" sz="11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createtime </a:t>
            </a:r>
            <a:r>
              <a:rPr lang="zh-CN" altLang="zh-CN" sz="11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string</a:t>
            </a:r>
            <a: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  </a:t>
            </a:r>
            <a:r>
              <a:rPr lang="zh-CN" altLang="zh-CN" sz="11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</a:t>
            </a:r>
            <a:r>
              <a:rPr lang="zh-CN" altLang="zh-CN" sz="11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访问时间</a:t>
            </a:r>
            <a:br>
              <a:rPr lang="zh-CN" altLang="zh-CN" sz="11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1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lang="zh-CN" altLang="zh-CN" sz="11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url </a:t>
            </a:r>
            <a:r>
              <a:rPr lang="zh-CN" altLang="zh-CN" sz="11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string       </a:t>
            </a:r>
            <a:r>
              <a:rPr lang="zh-CN" altLang="zh-CN" sz="11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</a:t>
            </a:r>
            <a:r>
              <a:rPr lang="zh-CN" altLang="zh-CN" sz="11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访问页面</a:t>
            </a:r>
            <a:br>
              <a:rPr lang="zh-CN" altLang="zh-CN" sz="11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) </a:t>
            </a:r>
            <a:r>
              <a:rPr lang="zh-CN" altLang="zh-CN" sz="11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row format delimited</a:t>
            </a:r>
            <a:br>
              <a:rPr lang="zh-CN" altLang="zh-CN" sz="11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1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fields terminated by </a:t>
            </a:r>
            <a:r>
              <a:rPr lang="zh-CN" altLang="zh-CN" sz="11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','</a:t>
            </a:r>
            <a: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;</a:t>
            </a:r>
            <a:b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b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b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1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load data local inpath </a:t>
            </a:r>
            <a:r>
              <a:rPr lang="zh-CN" altLang="zh-CN" sz="11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'/root/hivedata/website_pv_info.txt' </a:t>
            </a:r>
            <a:r>
              <a:rPr lang="zh-CN" altLang="zh-CN" sz="11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into table </a:t>
            </a:r>
            <a:r>
              <a:rPr lang="zh-CN" altLang="zh-CN" sz="11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website_pv_info</a:t>
            </a:r>
            <a: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;</a:t>
            </a:r>
            <a:b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1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load data local inpath </a:t>
            </a:r>
            <a:r>
              <a:rPr lang="zh-CN" altLang="zh-CN" sz="11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'/root/hivedata/website_url_info.txt' </a:t>
            </a:r>
            <a:r>
              <a:rPr lang="zh-CN" altLang="zh-CN" sz="11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into table </a:t>
            </a:r>
            <a:r>
              <a:rPr lang="zh-CN" altLang="zh-CN" sz="11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website_url_info</a:t>
            </a:r>
            <a: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;</a:t>
            </a:r>
            <a:b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b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1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select </a:t>
            </a:r>
            <a:r>
              <a:rPr lang="zh-CN" altLang="zh-CN" sz="1100" i="1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* </a:t>
            </a:r>
            <a:r>
              <a:rPr lang="zh-CN" altLang="zh-CN" sz="11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from </a:t>
            </a:r>
            <a:r>
              <a:rPr lang="zh-CN" altLang="zh-CN" sz="11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website_pv_info</a:t>
            </a:r>
            <a: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;</a:t>
            </a:r>
            <a:b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1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select </a:t>
            </a:r>
            <a:r>
              <a:rPr lang="zh-CN" altLang="zh-CN" sz="1100" i="1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* </a:t>
            </a:r>
            <a:r>
              <a:rPr lang="zh-CN" altLang="zh-CN" sz="11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from </a:t>
            </a:r>
            <a:r>
              <a:rPr lang="zh-CN" altLang="zh-CN" sz="11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website_url_info</a:t>
            </a:r>
            <a: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;</a:t>
            </a:r>
            <a:endParaRPr lang="zh-CN" altLang="zh-CN" sz="1400" dirty="0">
              <a:latin typeface="Arial" panose="020B0604020202020204" pitchFamily="34" charset="0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78960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explode</a:t>
            </a:r>
            <a:r>
              <a:rPr lang="zh-CN" altLang="en-US" dirty="0">
                <a:solidFill>
                  <a:srgbClr val="FF0000"/>
                </a:solidFill>
              </a:rPr>
              <a:t>接收</a:t>
            </a:r>
            <a:r>
              <a:rPr lang="en-US" altLang="zh-CN" b="1" dirty="0">
                <a:solidFill>
                  <a:srgbClr val="FF0000"/>
                </a:solidFill>
              </a:rPr>
              <a:t>map</a:t>
            </a:r>
            <a:r>
              <a:rPr lang="zh-CN" altLang="en-US" b="1" dirty="0">
                <a:solidFill>
                  <a:srgbClr val="FF0000"/>
                </a:solidFill>
              </a:rPr>
              <a:t>、</a:t>
            </a:r>
            <a:r>
              <a:rPr lang="en-US" altLang="zh-CN" b="1" dirty="0">
                <a:solidFill>
                  <a:srgbClr val="FF0000"/>
                </a:solidFill>
              </a:rPr>
              <a:t>array</a:t>
            </a:r>
            <a:r>
              <a:rPr lang="zh-CN" altLang="en-US" dirty="0">
                <a:solidFill>
                  <a:srgbClr val="FF0000"/>
                </a:solidFill>
              </a:rPr>
              <a:t>类型</a:t>
            </a:r>
            <a:r>
              <a:rPr lang="zh-CN" altLang="en-US" dirty="0"/>
              <a:t>的数据作为输入，然后把输入数据中的</a:t>
            </a:r>
            <a:r>
              <a:rPr lang="zh-CN" altLang="en-US" dirty="0">
                <a:solidFill>
                  <a:srgbClr val="FF0000"/>
                </a:solidFill>
              </a:rPr>
              <a:t>每个元素拆开变成一行数据</a:t>
            </a:r>
            <a:r>
              <a:rPr lang="zh-CN" altLang="en-US" dirty="0"/>
              <a:t>，一个元素一行。</a:t>
            </a:r>
            <a:endParaRPr lang="en-US" altLang="zh-CN" dirty="0"/>
          </a:p>
          <a:p>
            <a:r>
              <a:rPr lang="en-US" altLang="zh-CN" dirty="0"/>
              <a:t>explode</a:t>
            </a:r>
            <a:r>
              <a:rPr lang="zh-CN" altLang="en-US" dirty="0"/>
              <a:t>执行效果正好满足于</a:t>
            </a:r>
            <a:r>
              <a:rPr lang="zh-CN" altLang="en-US" dirty="0">
                <a:solidFill>
                  <a:srgbClr val="FF0000"/>
                </a:solidFill>
              </a:rPr>
              <a:t>输入一行输出多行</a:t>
            </a:r>
            <a:r>
              <a:rPr lang="zh-CN" altLang="en-US" dirty="0"/>
              <a:t>，所有叫做</a:t>
            </a:r>
            <a:r>
              <a:rPr lang="en-US" altLang="zh-CN" dirty="0"/>
              <a:t>UDTF</a:t>
            </a:r>
            <a:r>
              <a:rPr lang="zh-CN" altLang="en-US" dirty="0"/>
              <a:t>函数。</a:t>
            </a: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 UDTF</a:t>
            </a:r>
            <a:r>
              <a:rPr lang="zh-CN" altLang="en-US" dirty="0"/>
              <a:t>之</a:t>
            </a:r>
            <a:r>
              <a:rPr lang="en-US" altLang="zh-CN" dirty="0"/>
              <a:t>explode</a:t>
            </a:r>
            <a:r>
              <a:rPr lang="zh-CN" altLang="en-US" dirty="0"/>
              <a:t>函数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功能介绍</a:t>
            </a:r>
          </a:p>
        </p:txBody>
      </p:sp>
      <p:sp>
        <p:nvSpPr>
          <p:cNvPr id="10" name="圆角矩形 9"/>
          <p:cNvSpPr/>
          <p:nvPr/>
        </p:nvSpPr>
        <p:spPr>
          <a:xfrm>
            <a:off x="2149402" y="3708482"/>
            <a:ext cx="905346" cy="1510991"/>
          </a:xfrm>
          <a:prstGeom prst="round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UDTF</a:t>
            </a:r>
            <a:endParaRPr lang="zh-CN" altLang="en-US" dirty="0"/>
          </a:p>
        </p:txBody>
      </p:sp>
      <p:sp>
        <p:nvSpPr>
          <p:cNvPr id="11" name="右箭头 10"/>
          <p:cNvSpPr/>
          <p:nvPr/>
        </p:nvSpPr>
        <p:spPr>
          <a:xfrm>
            <a:off x="1168083" y="4228871"/>
            <a:ext cx="778598" cy="289711"/>
          </a:xfrm>
          <a:prstGeom prst="rightArrow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右箭头 11"/>
          <p:cNvSpPr/>
          <p:nvPr/>
        </p:nvSpPr>
        <p:spPr>
          <a:xfrm>
            <a:off x="3331784" y="3829581"/>
            <a:ext cx="778598" cy="289711"/>
          </a:xfrm>
          <a:prstGeom prst="rightArrow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右箭头 12"/>
          <p:cNvSpPr/>
          <p:nvPr/>
        </p:nvSpPr>
        <p:spPr>
          <a:xfrm>
            <a:off x="3331784" y="4281031"/>
            <a:ext cx="778598" cy="289711"/>
          </a:xfrm>
          <a:prstGeom prst="rightArrow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右箭头 13"/>
          <p:cNvSpPr/>
          <p:nvPr/>
        </p:nvSpPr>
        <p:spPr>
          <a:xfrm>
            <a:off x="3331784" y="4725875"/>
            <a:ext cx="778598" cy="289711"/>
          </a:xfrm>
          <a:prstGeom prst="rightArrow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/>
          <p:cNvPicPr/>
          <p:nvPr/>
        </p:nvPicPr>
        <p:blipFill>
          <a:blip r:embed="rId2"/>
          <a:stretch>
            <a:fillRect/>
          </a:stretch>
        </p:blipFill>
        <p:spPr>
          <a:xfrm>
            <a:off x="5766345" y="3287626"/>
            <a:ext cx="5228805" cy="2226519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30527609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所谓窗口聚合函数指的是</a:t>
            </a:r>
            <a:r>
              <a:rPr lang="en-US" altLang="zh-CN" dirty="0"/>
              <a:t>sum</a:t>
            </a:r>
            <a:r>
              <a:rPr lang="zh-CN" altLang="en-US" dirty="0"/>
              <a:t>、</a:t>
            </a:r>
            <a:r>
              <a:rPr lang="en-US" altLang="zh-CN" dirty="0"/>
              <a:t>max</a:t>
            </a:r>
            <a:r>
              <a:rPr lang="zh-CN" altLang="en-US" dirty="0"/>
              <a:t>、</a:t>
            </a:r>
            <a:r>
              <a:rPr lang="en-US" altLang="zh-CN" dirty="0"/>
              <a:t>min</a:t>
            </a:r>
            <a:r>
              <a:rPr lang="zh-CN" altLang="en-US" dirty="0"/>
              <a:t>、</a:t>
            </a:r>
            <a:r>
              <a:rPr lang="en-US" altLang="zh-CN" dirty="0"/>
              <a:t>avg</a:t>
            </a:r>
            <a:r>
              <a:rPr lang="zh-CN" altLang="en-US" dirty="0"/>
              <a:t>这样的聚合函数在窗口中的使用；</a:t>
            </a:r>
            <a:endParaRPr lang="en-US" altLang="zh-CN" dirty="0"/>
          </a:p>
          <a:p>
            <a:r>
              <a:rPr lang="zh-CN" altLang="en-US" dirty="0"/>
              <a:t>这里以</a:t>
            </a:r>
            <a:r>
              <a:rPr lang="en-US" altLang="zh-CN" dirty="0"/>
              <a:t>sum()</a:t>
            </a:r>
            <a:r>
              <a:rPr lang="zh-CN" altLang="en-US" dirty="0"/>
              <a:t>函数为例，其他聚合函数使用类似；</a:t>
            </a:r>
            <a:endParaRPr lang="en-US" altLang="zh-CN" dirty="0"/>
          </a:p>
          <a:p>
            <a:r>
              <a:rPr lang="zh-CN" altLang="en-US" dirty="0"/>
              <a:t>易错点：</a:t>
            </a:r>
            <a:r>
              <a:rPr lang="zh-CN" altLang="en-US" dirty="0">
                <a:solidFill>
                  <a:srgbClr val="FF0000"/>
                </a:solidFill>
              </a:rPr>
              <a:t>在没有使用</a:t>
            </a:r>
            <a:r>
              <a:rPr lang="en-US" altLang="zh-CN" dirty="0">
                <a:solidFill>
                  <a:srgbClr val="FF0000"/>
                </a:solidFill>
              </a:rPr>
              <a:t>window</a:t>
            </a:r>
            <a:r>
              <a:rPr lang="zh-CN" altLang="en-US" dirty="0">
                <a:solidFill>
                  <a:srgbClr val="FF0000"/>
                </a:solidFill>
              </a:rPr>
              <a:t>子句指定范围时，默认是</a:t>
            </a:r>
            <a:r>
              <a:rPr lang="en-US" altLang="zh-CN" dirty="0">
                <a:solidFill>
                  <a:srgbClr val="FF0000"/>
                </a:solidFill>
              </a:rPr>
              <a:t>rows between</a:t>
            </a:r>
            <a:r>
              <a:rPr lang="zh-CN" altLang="en-US" dirty="0">
                <a:solidFill>
                  <a:srgbClr val="FF0000"/>
                </a:solidFill>
              </a:rPr>
              <a:t>还是</a:t>
            </a:r>
            <a:r>
              <a:rPr lang="en-US" altLang="zh-CN" dirty="0">
                <a:solidFill>
                  <a:srgbClr val="FF0000"/>
                </a:solidFill>
              </a:rPr>
              <a:t>range between</a:t>
            </a:r>
            <a:r>
              <a:rPr lang="zh-CN" altLang="en-US" dirty="0"/>
              <a:t>需要搞清楚。</a:t>
            </a: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 </a:t>
            </a:r>
            <a:r>
              <a:rPr lang="zh-CN" altLang="en-US" dirty="0"/>
              <a:t>窗口聚合函数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概述</a:t>
            </a:r>
          </a:p>
        </p:txBody>
      </p:sp>
      <p:sp>
        <p:nvSpPr>
          <p:cNvPr id="9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385855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</a:rPr>
              <a:t>共同的前提是都没有手动指定</a:t>
            </a:r>
            <a:r>
              <a:rPr lang="en-US" altLang="zh-CN" dirty="0">
                <a:solidFill>
                  <a:schemeClr val="tx1"/>
                </a:solidFill>
              </a:rPr>
              <a:t>window</a:t>
            </a:r>
            <a:r>
              <a:rPr lang="zh-CN" altLang="en-US" dirty="0">
                <a:solidFill>
                  <a:schemeClr val="tx1"/>
                </a:solidFill>
              </a:rPr>
              <a:t>子句</a:t>
            </a:r>
            <a:endParaRPr lang="en-US" altLang="zh-CN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zh-CN" altLang="en-US" dirty="0">
                <a:solidFill>
                  <a:schemeClr val="tx1"/>
                </a:solidFill>
              </a:rPr>
              <a:t>有</a:t>
            </a:r>
            <a:r>
              <a:rPr lang="en-US" altLang="zh-CN" dirty="0">
                <a:solidFill>
                  <a:schemeClr val="tx1"/>
                </a:solidFill>
              </a:rPr>
              <a:t>order by</a:t>
            </a:r>
            <a:r>
              <a:rPr lang="zh-CN" altLang="en-US" dirty="0">
                <a:solidFill>
                  <a:schemeClr val="tx1"/>
                </a:solidFill>
              </a:rPr>
              <a:t>时，默认是</a:t>
            </a:r>
            <a:r>
              <a:rPr lang="en-US" altLang="zh-CN" dirty="0">
                <a:solidFill>
                  <a:schemeClr val="tx1"/>
                </a:solidFill>
              </a:rPr>
              <a:t>range between</a:t>
            </a:r>
            <a:r>
              <a:rPr lang="zh-CN" altLang="en-US" dirty="0">
                <a:solidFill>
                  <a:schemeClr val="tx1"/>
                </a:solidFill>
              </a:rPr>
              <a:t>，首行到当前行；</a:t>
            </a:r>
            <a:endParaRPr lang="en-US" altLang="zh-CN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zh-CN" altLang="en-US" dirty="0">
                <a:solidFill>
                  <a:schemeClr val="tx1"/>
                </a:solidFill>
              </a:rPr>
              <a:t>没有</a:t>
            </a:r>
            <a:r>
              <a:rPr lang="en-US" altLang="zh-CN" dirty="0">
                <a:solidFill>
                  <a:schemeClr val="tx1"/>
                </a:solidFill>
              </a:rPr>
              <a:t>order by</a:t>
            </a:r>
            <a:r>
              <a:rPr lang="zh-CN" altLang="en-US" dirty="0">
                <a:solidFill>
                  <a:schemeClr val="tx1"/>
                </a:solidFill>
              </a:rPr>
              <a:t>时，默认是</a:t>
            </a:r>
            <a:r>
              <a:rPr lang="en-US" altLang="zh-CN" dirty="0">
                <a:solidFill>
                  <a:schemeClr val="tx1"/>
                </a:solidFill>
              </a:rPr>
              <a:t>rows between</a:t>
            </a:r>
            <a:r>
              <a:rPr lang="zh-CN" altLang="en-US" dirty="0">
                <a:solidFill>
                  <a:schemeClr val="tx1"/>
                </a:solidFill>
              </a:rPr>
              <a:t>，首行到最后一行。</a:t>
            </a: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 </a:t>
            </a:r>
            <a:r>
              <a:rPr lang="zh-CN" altLang="en-US" dirty="0"/>
              <a:t>窗口聚合函数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rows</a:t>
            </a:r>
            <a:r>
              <a:rPr lang="zh-CN" altLang="en-US" dirty="0"/>
              <a:t>还是</a:t>
            </a:r>
            <a:r>
              <a:rPr lang="en-US" altLang="zh-CN" dirty="0"/>
              <a:t>range</a:t>
            </a:r>
            <a:r>
              <a:rPr lang="zh-CN" altLang="en-US" dirty="0"/>
              <a:t>？</a:t>
            </a:r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6077" y="3631449"/>
            <a:ext cx="9739204" cy="1912786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29393160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partition by</a:t>
            </a:r>
            <a:r>
              <a:rPr lang="zh-CN" altLang="en-US" dirty="0"/>
              <a:t>的语法功能类似于</a:t>
            </a:r>
            <a:r>
              <a:rPr lang="en-US" altLang="zh-CN" dirty="0"/>
              <a:t>group by</a:t>
            </a:r>
            <a:r>
              <a:rPr lang="zh-CN" altLang="en-US" dirty="0"/>
              <a:t>分组，</a:t>
            </a:r>
            <a:r>
              <a:rPr lang="zh-CN" altLang="en-US" dirty="0">
                <a:solidFill>
                  <a:srgbClr val="FF0000"/>
                </a:solidFill>
              </a:rPr>
              <a:t>有无</a:t>
            </a:r>
            <a:r>
              <a:rPr lang="en-US" altLang="zh-CN" dirty="0">
                <a:solidFill>
                  <a:srgbClr val="FF0000"/>
                </a:solidFill>
              </a:rPr>
              <a:t>partition by</a:t>
            </a:r>
            <a:r>
              <a:rPr lang="zh-CN" altLang="en-US" dirty="0">
                <a:solidFill>
                  <a:srgbClr val="FF0000"/>
                </a:solidFill>
              </a:rPr>
              <a:t>语法，影响是否分组</a:t>
            </a:r>
            <a:r>
              <a:rPr lang="zh-CN" altLang="en-US" dirty="0"/>
              <a:t>；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有的话，根据指定字段分组；没有的话，全表所有行是一组</a:t>
            </a: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 </a:t>
            </a:r>
            <a:r>
              <a:rPr lang="zh-CN" altLang="en-US" dirty="0"/>
              <a:t>窗口聚合函数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一、</a:t>
            </a:r>
            <a:r>
              <a:rPr lang="en-US" altLang="zh-CN" dirty="0"/>
              <a:t>partition by</a:t>
            </a:r>
            <a:r>
              <a:rPr lang="zh-CN" altLang="en-US" dirty="0"/>
              <a:t>影响</a:t>
            </a:r>
          </a:p>
        </p:txBody>
      </p:sp>
      <p:sp>
        <p:nvSpPr>
          <p:cNvPr id="9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1116" y="2737278"/>
            <a:ext cx="8309126" cy="3591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33527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>
                <a:solidFill>
                  <a:schemeClr val="tx1"/>
                </a:solidFill>
              </a:rPr>
              <a:t>（</a:t>
            </a:r>
            <a:r>
              <a:rPr lang="en-US" altLang="zh-CN" dirty="0">
                <a:solidFill>
                  <a:schemeClr val="tx1"/>
                </a:solidFill>
              </a:rPr>
              <a:t>1</a:t>
            </a:r>
            <a:r>
              <a:rPr lang="zh-CN" altLang="en-US" dirty="0">
                <a:solidFill>
                  <a:schemeClr val="tx1"/>
                </a:solidFill>
              </a:rPr>
              <a:t>）</a:t>
            </a:r>
            <a:r>
              <a:rPr lang="zh-CN" altLang="en-US" b="1" dirty="0">
                <a:solidFill>
                  <a:srgbClr val="FF0000"/>
                </a:solidFill>
              </a:rPr>
              <a:t>没有</a:t>
            </a:r>
            <a:r>
              <a:rPr lang="en-US" altLang="zh-CN" b="1" dirty="0">
                <a:solidFill>
                  <a:srgbClr val="FF0000"/>
                </a:solidFill>
              </a:rPr>
              <a:t>order by</a:t>
            </a:r>
            <a:r>
              <a:rPr lang="zh-CN" altLang="en-US" dirty="0"/>
              <a:t>时，默认是</a:t>
            </a:r>
            <a:r>
              <a:rPr lang="en-US" altLang="zh-CN" b="1" dirty="0">
                <a:solidFill>
                  <a:srgbClr val="FF0000"/>
                </a:solidFill>
              </a:rPr>
              <a:t>rows between</a:t>
            </a:r>
            <a:r>
              <a:rPr lang="zh-CN" altLang="en-US" dirty="0"/>
              <a:t>，</a:t>
            </a:r>
            <a:r>
              <a:rPr lang="zh-CN" altLang="en-US" dirty="0">
                <a:solidFill>
                  <a:srgbClr val="92D050"/>
                </a:solidFill>
              </a:rPr>
              <a:t>首行到最后一行</a:t>
            </a:r>
            <a:endParaRPr lang="en-US" altLang="zh-CN" dirty="0">
              <a:solidFill>
                <a:srgbClr val="92D050"/>
              </a:solidFill>
            </a:endParaRPr>
          </a:p>
          <a:p>
            <a:pPr marL="0" indent="0">
              <a:buNone/>
            </a:pPr>
            <a:r>
              <a:rPr lang="zh-CN" altLang="en-US" dirty="0"/>
              <a:t>这里的“行”指的是物理意义上的行。</a:t>
            </a: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 </a:t>
            </a:r>
            <a:r>
              <a:rPr lang="zh-CN" altLang="en-US" dirty="0"/>
              <a:t>窗口聚合函数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二、</a:t>
            </a:r>
            <a:r>
              <a:rPr lang="en-US" altLang="zh-CN" dirty="0"/>
              <a:t>order by</a:t>
            </a:r>
            <a:r>
              <a:rPr lang="zh-CN" altLang="en-US" dirty="0"/>
              <a:t>影响</a:t>
            </a:r>
          </a:p>
        </p:txBody>
      </p:sp>
      <p:sp>
        <p:nvSpPr>
          <p:cNvPr id="9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0353" y="3054913"/>
            <a:ext cx="9830652" cy="1836579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95245902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>
                <a:solidFill>
                  <a:schemeClr val="tx1"/>
                </a:solidFill>
              </a:rPr>
              <a:t>（</a:t>
            </a:r>
            <a:r>
              <a:rPr lang="en-US" altLang="zh-CN" dirty="0">
                <a:solidFill>
                  <a:schemeClr val="tx1"/>
                </a:solidFill>
              </a:rPr>
              <a:t>1</a:t>
            </a:r>
            <a:r>
              <a:rPr lang="zh-CN" altLang="en-US" dirty="0">
                <a:solidFill>
                  <a:schemeClr val="tx1"/>
                </a:solidFill>
              </a:rPr>
              <a:t>）</a:t>
            </a:r>
            <a:r>
              <a:rPr lang="zh-CN" altLang="en-US" b="1" dirty="0">
                <a:solidFill>
                  <a:srgbClr val="FF0000"/>
                </a:solidFill>
              </a:rPr>
              <a:t>没有</a:t>
            </a:r>
            <a:r>
              <a:rPr lang="en-US" altLang="zh-CN" b="1" dirty="0">
                <a:solidFill>
                  <a:srgbClr val="FF0000"/>
                </a:solidFill>
              </a:rPr>
              <a:t>order by</a:t>
            </a:r>
            <a:r>
              <a:rPr lang="zh-CN" altLang="en-US" dirty="0"/>
              <a:t>时，默认是</a:t>
            </a:r>
            <a:r>
              <a:rPr lang="en-US" altLang="zh-CN" b="1" dirty="0">
                <a:solidFill>
                  <a:srgbClr val="FF0000"/>
                </a:solidFill>
              </a:rPr>
              <a:t>rows between</a:t>
            </a:r>
            <a:r>
              <a:rPr lang="zh-CN" altLang="en-US" dirty="0"/>
              <a:t>，</a:t>
            </a:r>
            <a:r>
              <a:rPr lang="zh-CN" altLang="en-US" dirty="0">
                <a:solidFill>
                  <a:srgbClr val="92D050"/>
                </a:solidFill>
              </a:rPr>
              <a:t>首行到最后一行</a:t>
            </a: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 </a:t>
            </a:r>
            <a:r>
              <a:rPr lang="zh-CN" altLang="en-US" dirty="0"/>
              <a:t>窗口聚合函数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二、</a:t>
            </a:r>
            <a:r>
              <a:rPr lang="en-US" altLang="zh-CN" dirty="0"/>
              <a:t>order by</a:t>
            </a:r>
            <a:r>
              <a:rPr lang="zh-CN" altLang="en-US" dirty="0"/>
              <a:t>影响</a:t>
            </a: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TextBox 3">
            <a:extLst>
              <a:ext uri="{FF2B5EF4-FFF2-40B4-BE49-F238E27FC236}">
                <a16:creationId xmlns:a16="http://schemas.microsoft.com/office/drawing/2014/main" id="{0C998B78-AB18-3C47-A1C7-25AE9A3A40B0}"/>
              </a:ext>
            </a:extLst>
          </p:cNvPr>
          <p:cNvSpPr txBox="1"/>
          <p:nvPr/>
        </p:nvSpPr>
        <p:spPr>
          <a:xfrm>
            <a:off x="2934095" y="3151063"/>
            <a:ext cx="6303168" cy="1785104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1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--sum(...) over( )</a:t>
            </a:r>
            <a:br>
              <a:rPr lang="zh-CN" altLang="zh-CN" sz="11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1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select </a:t>
            </a:r>
            <a: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cookieid,createtime,pv,</a:t>
            </a:r>
            <a:b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    </a:t>
            </a:r>
            <a:r>
              <a:rPr lang="zh-CN" altLang="zh-CN" sz="1100" i="1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sum</a:t>
            </a:r>
            <a: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(pv) </a:t>
            </a:r>
            <a:r>
              <a:rPr lang="zh-CN" altLang="zh-CN" sz="11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over</a:t>
            </a:r>
            <a: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() </a:t>
            </a:r>
            <a:r>
              <a:rPr lang="zh-CN" altLang="zh-CN" sz="11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as </a:t>
            </a:r>
            <a:r>
              <a:rPr lang="zh-CN" altLang="zh-CN" sz="11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total_pv  </a:t>
            </a:r>
            <a:r>
              <a:rPr lang="zh-CN" altLang="zh-CN" sz="11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</a:t>
            </a:r>
            <a:r>
              <a:rPr lang="zh-CN" altLang="zh-CN" sz="11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注意这里窗口函数是没有</a:t>
            </a:r>
            <a:r>
              <a:rPr lang="zh-CN" altLang="zh-CN" sz="11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partition by </a:t>
            </a:r>
            <a:r>
              <a:rPr lang="zh-CN" altLang="zh-CN" sz="11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也就是没有分组  全表所有行</a:t>
            </a:r>
            <a:br>
              <a:rPr lang="zh-CN" altLang="zh-CN" sz="11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1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from </a:t>
            </a:r>
            <a: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website_pv_info;</a:t>
            </a:r>
            <a:b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b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b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1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--sum(...) over( partition by... )</a:t>
            </a:r>
            <a:br>
              <a:rPr lang="zh-CN" altLang="zh-CN" sz="11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1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select </a:t>
            </a:r>
            <a: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cookieid,createtime,pv,</a:t>
            </a:r>
            <a:b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    </a:t>
            </a:r>
            <a:r>
              <a:rPr lang="zh-CN" altLang="zh-CN" sz="1100" i="1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sum</a:t>
            </a:r>
            <a: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(pv) </a:t>
            </a:r>
            <a:r>
              <a:rPr lang="zh-CN" altLang="zh-CN" sz="11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over</a:t>
            </a:r>
            <a: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(</a:t>
            </a:r>
            <a:r>
              <a:rPr lang="zh-CN" altLang="zh-CN" sz="11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partition by </a:t>
            </a:r>
            <a: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cookieid) </a:t>
            </a:r>
            <a:r>
              <a:rPr lang="zh-CN" altLang="zh-CN" sz="11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as </a:t>
            </a:r>
            <a:r>
              <a:rPr lang="zh-CN" altLang="zh-CN" sz="11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total_pv </a:t>
            </a:r>
            <a:r>
              <a:rPr lang="zh-CN" altLang="zh-CN" sz="11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</a:t>
            </a:r>
            <a:r>
              <a:rPr lang="zh-CN" altLang="zh-CN" sz="11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注意这里有</a:t>
            </a:r>
            <a:r>
              <a:rPr lang="zh-CN" altLang="zh-CN" sz="11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partition</a:t>
            </a:r>
            <a:r>
              <a:rPr lang="zh-CN" altLang="zh-CN" sz="11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分组了，那就是组内所有行</a:t>
            </a:r>
            <a:br>
              <a:rPr lang="zh-CN" altLang="zh-CN" sz="11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1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from </a:t>
            </a:r>
            <a: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website_pv_info;</a:t>
            </a:r>
            <a:endParaRPr lang="zh-CN" altLang="zh-CN" sz="1400" dirty="0">
              <a:latin typeface="Arial" panose="020B0604020202020204" pitchFamily="34" charset="0"/>
            </a:endParaRPr>
          </a:p>
        </p:txBody>
      </p:sp>
      <p:sp>
        <p:nvSpPr>
          <p:cNvPr id="14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873724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>
                <a:solidFill>
                  <a:schemeClr val="tx1"/>
                </a:solidFill>
              </a:rPr>
              <a:t>（</a:t>
            </a:r>
            <a:r>
              <a:rPr lang="en-US" altLang="zh-CN" dirty="0">
                <a:solidFill>
                  <a:schemeClr val="tx1"/>
                </a:solidFill>
              </a:rPr>
              <a:t>1</a:t>
            </a:r>
            <a:r>
              <a:rPr lang="zh-CN" altLang="en-US" dirty="0">
                <a:solidFill>
                  <a:schemeClr val="tx1"/>
                </a:solidFill>
              </a:rPr>
              <a:t>）</a:t>
            </a:r>
            <a:r>
              <a:rPr lang="zh-CN" altLang="en-US" b="1" dirty="0">
                <a:solidFill>
                  <a:srgbClr val="FF0000"/>
                </a:solidFill>
              </a:rPr>
              <a:t>没有</a:t>
            </a:r>
            <a:r>
              <a:rPr lang="en-US" altLang="zh-CN" b="1" dirty="0">
                <a:solidFill>
                  <a:srgbClr val="FF0000"/>
                </a:solidFill>
              </a:rPr>
              <a:t>order by</a:t>
            </a:r>
            <a:r>
              <a:rPr lang="zh-CN" altLang="en-US" dirty="0"/>
              <a:t>时，默认是</a:t>
            </a:r>
            <a:r>
              <a:rPr lang="en-US" altLang="zh-CN" b="1" dirty="0">
                <a:solidFill>
                  <a:srgbClr val="FF0000"/>
                </a:solidFill>
              </a:rPr>
              <a:t>rows between</a:t>
            </a:r>
            <a:r>
              <a:rPr lang="zh-CN" altLang="en-US" dirty="0"/>
              <a:t>，</a:t>
            </a:r>
            <a:r>
              <a:rPr lang="zh-CN" altLang="en-US" dirty="0">
                <a:solidFill>
                  <a:srgbClr val="92D050"/>
                </a:solidFill>
              </a:rPr>
              <a:t>首行到最后一行</a:t>
            </a: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 </a:t>
            </a:r>
            <a:r>
              <a:rPr lang="zh-CN" altLang="en-US" dirty="0"/>
              <a:t>窗口聚合函数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二、</a:t>
            </a:r>
            <a:r>
              <a:rPr lang="en-US" altLang="zh-CN" dirty="0"/>
              <a:t>order by</a:t>
            </a:r>
            <a:r>
              <a:rPr lang="zh-CN" altLang="en-US" dirty="0"/>
              <a:t>影响</a:t>
            </a: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1639" y="2331388"/>
            <a:ext cx="7448079" cy="3976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54833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>
                <a:solidFill>
                  <a:schemeClr val="tx1"/>
                </a:solidFill>
              </a:rPr>
              <a:t>（</a:t>
            </a:r>
            <a:r>
              <a:rPr lang="en-US" altLang="zh-CN" dirty="0">
                <a:solidFill>
                  <a:schemeClr val="tx1"/>
                </a:solidFill>
              </a:rPr>
              <a:t>1</a:t>
            </a:r>
            <a:r>
              <a:rPr lang="zh-CN" altLang="en-US" dirty="0">
                <a:solidFill>
                  <a:schemeClr val="tx1"/>
                </a:solidFill>
              </a:rPr>
              <a:t>）</a:t>
            </a:r>
            <a:r>
              <a:rPr lang="zh-CN" altLang="en-US" b="1" dirty="0">
                <a:solidFill>
                  <a:srgbClr val="FF0000"/>
                </a:solidFill>
              </a:rPr>
              <a:t>没有</a:t>
            </a:r>
            <a:r>
              <a:rPr lang="en-US" altLang="zh-CN" b="1" dirty="0">
                <a:solidFill>
                  <a:srgbClr val="FF0000"/>
                </a:solidFill>
              </a:rPr>
              <a:t>order by</a:t>
            </a:r>
            <a:r>
              <a:rPr lang="zh-CN" altLang="en-US" dirty="0"/>
              <a:t>时，默认是</a:t>
            </a:r>
            <a:r>
              <a:rPr lang="en-US" altLang="zh-CN" b="1" dirty="0">
                <a:solidFill>
                  <a:srgbClr val="FF0000"/>
                </a:solidFill>
              </a:rPr>
              <a:t>rows between</a:t>
            </a:r>
            <a:r>
              <a:rPr lang="zh-CN" altLang="en-US" dirty="0"/>
              <a:t>，</a:t>
            </a:r>
            <a:r>
              <a:rPr lang="zh-CN" altLang="en-US" dirty="0">
                <a:solidFill>
                  <a:srgbClr val="92D050"/>
                </a:solidFill>
              </a:rPr>
              <a:t>首行到最后一行</a:t>
            </a: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 </a:t>
            </a:r>
            <a:r>
              <a:rPr lang="zh-CN" altLang="en-US" dirty="0"/>
              <a:t>窗口聚合函数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二、</a:t>
            </a:r>
            <a:r>
              <a:rPr lang="en-US" altLang="zh-CN" dirty="0"/>
              <a:t>order by</a:t>
            </a:r>
            <a:r>
              <a:rPr lang="zh-CN" altLang="en-US" dirty="0"/>
              <a:t>影响</a:t>
            </a: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3238" y="2326741"/>
            <a:ext cx="7519941" cy="4104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17944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/>
              <a:t>（</a:t>
            </a:r>
            <a:r>
              <a:rPr lang="en-US" altLang="zh-CN" dirty="0"/>
              <a:t>2</a:t>
            </a:r>
            <a:r>
              <a:rPr lang="zh-CN" altLang="en-US" dirty="0"/>
              <a:t>）</a:t>
            </a:r>
            <a:r>
              <a:rPr lang="zh-CN" altLang="en-US" b="1" dirty="0">
                <a:solidFill>
                  <a:srgbClr val="FF0000"/>
                </a:solidFill>
              </a:rPr>
              <a:t>有</a:t>
            </a:r>
            <a:r>
              <a:rPr lang="en-US" altLang="zh-CN" b="1" dirty="0">
                <a:solidFill>
                  <a:srgbClr val="FF0000"/>
                </a:solidFill>
              </a:rPr>
              <a:t>order by</a:t>
            </a:r>
            <a:r>
              <a:rPr lang="zh-CN" altLang="en-US" dirty="0"/>
              <a:t>时，默认是</a:t>
            </a:r>
            <a:r>
              <a:rPr lang="en-US" altLang="zh-CN" dirty="0">
                <a:solidFill>
                  <a:srgbClr val="FF0000"/>
                </a:solidFill>
              </a:rPr>
              <a:t>range between</a:t>
            </a:r>
            <a:r>
              <a:rPr lang="zh-CN" altLang="en-US" dirty="0"/>
              <a:t>，</a:t>
            </a:r>
            <a:r>
              <a:rPr lang="zh-CN" altLang="en-US" dirty="0">
                <a:solidFill>
                  <a:srgbClr val="92D050"/>
                </a:solidFill>
              </a:rPr>
              <a:t>首行到当前行</a:t>
            </a:r>
            <a:endParaRPr lang="en-US" altLang="zh-CN" dirty="0">
              <a:solidFill>
                <a:srgbClr val="92D050"/>
              </a:solidFill>
            </a:endParaRPr>
          </a:p>
          <a:p>
            <a:pPr marL="0" indent="0">
              <a:buNone/>
            </a:pPr>
            <a:r>
              <a:rPr lang="zh-CN" altLang="en-US" dirty="0"/>
              <a:t>这里的“行”指的是逻辑上的行，由</a:t>
            </a:r>
            <a:r>
              <a:rPr lang="en-US" altLang="zh-CN" dirty="0"/>
              <a:t>order</a:t>
            </a:r>
            <a:r>
              <a:rPr lang="zh-CN" altLang="en-US" dirty="0"/>
              <a:t> </a:t>
            </a:r>
            <a:r>
              <a:rPr lang="en-US" altLang="zh-CN" dirty="0"/>
              <a:t>by</a:t>
            </a:r>
            <a:r>
              <a:rPr lang="zh-CN" altLang="en-US" dirty="0"/>
              <a:t>字段的值来划分的范围。</a:t>
            </a: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 </a:t>
            </a:r>
            <a:r>
              <a:rPr lang="zh-CN" altLang="en-US" dirty="0"/>
              <a:t>窗口聚合函数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二、</a:t>
            </a:r>
            <a:r>
              <a:rPr lang="en-US" altLang="zh-CN" dirty="0"/>
              <a:t>order by</a:t>
            </a:r>
            <a:r>
              <a:rPr lang="zh-CN" altLang="en-US" dirty="0"/>
              <a:t>影响</a:t>
            </a:r>
          </a:p>
        </p:txBody>
      </p:sp>
      <p:sp>
        <p:nvSpPr>
          <p:cNvPr id="9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3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5128" y="3250260"/>
            <a:ext cx="9701101" cy="1950889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97964779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/>
              <a:t>（</a:t>
            </a:r>
            <a:r>
              <a:rPr lang="en-US" altLang="zh-CN" dirty="0"/>
              <a:t>2</a:t>
            </a:r>
            <a:r>
              <a:rPr lang="zh-CN" altLang="en-US" dirty="0"/>
              <a:t>）</a:t>
            </a:r>
            <a:r>
              <a:rPr lang="zh-CN" altLang="en-US" b="1" dirty="0">
                <a:solidFill>
                  <a:srgbClr val="FF0000"/>
                </a:solidFill>
              </a:rPr>
              <a:t>有</a:t>
            </a:r>
            <a:r>
              <a:rPr lang="en-US" altLang="zh-CN" b="1" dirty="0">
                <a:solidFill>
                  <a:srgbClr val="FF0000"/>
                </a:solidFill>
              </a:rPr>
              <a:t>order by</a:t>
            </a:r>
            <a:r>
              <a:rPr lang="zh-CN" altLang="en-US" dirty="0"/>
              <a:t>时，默认是</a:t>
            </a:r>
            <a:r>
              <a:rPr lang="en-US" altLang="zh-CN" dirty="0">
                <a:solidFill>
                  <a:srgbClr val="FF0000"/>
                </a:solidFill>
              </a:rPr>
              <a:t>range between</a:t>
            </a:r>
            <a:r>
              <a:rPr lang="zh-CN" altLang="en-US" dirty="0"/>
              <a:t>，</a:t>
            </a:r>
            <a:r>
              <a:rPr lang="zh-CN" altLang="en-US" dirty="0">
                <a:solidFill>
                  <a:srgbClr val="92D050"/>
                </a:solidFill>
              </a:rPr>
              <a:t>首行到当前行</a:t>
            </a:r>
            <a:endParaRPr lang="en-US" altLang="zh-CN" dirty="0">
              <a:solidFill>
                <a:srgbClr val="92D050"/>
              </a:solidFill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 </a:t>
            </a:r>
            <a:r>
              <a:rPr lang="zh-CN" altLang="en-US" dirty="0"/>
              <a:t>窗口聚合函数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二、</a:t>
            </a:r>
            <a:r>
              <a:rPr lang="en-US" altLang="zh-CN" dirty="0"/>
              <a:t>order by</a:t>
            </a:r>
            <a:r>
              <a:rPr lang="zh-CN" altLang="en-US" dirty="0"/>
              <a:t>影响</a:t>
            </a:r>
          </a:p>
        </p:txBody>
      </p:sp>
      <p:sp>
        <p:nvSpPr>
          <p:cNvPr id="9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TextBox 3">
            <a:extLst>
              <a:ext uri="{FF2B5EF4-FFF2-40B4-BE49-F238E27FC236}">
                <a16:creationId xmlns:a16="http://schemas.microsoft.com/office/drawing/2014/main" id="{0C998B78-AB18-3C47-A1C7-25AE9A3A40B0}"/>
              </a:ext>
            </a:extLst>
          </p:cNvPr>
          <p:cNvSpPr txBox="1"/>
          <p:nvPr/>
        </p:nvSpPr>
        <p:spPr>
          <a:xfrm>
            <a:off x="2934095" y="2948006"/>
            <a:ext cx="6303168" cy="1615827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1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--sum(...) over( partition by... order by ... )</a:t>
            </a:r>
            <a:br>
              <a:rPr lang="zh-CN" altLang="zh-CN" sz="11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1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select </a:t>
            </a:r>
            <a: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cookieid,createtime,pv,</a:t>
            </a:r>
            <a:b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    </a:t>
            </a:r>
            <a:r>
              <a:rPr lang="zh-CN" altLang="zh-CN" sz="1100" i="1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sum</a:t>
            </a:r>
            <a: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(pv) </a:t>
            </a:r>
            <a:r>
              <a:rPr lang="zh-CN" altLang="zh-CN" sz="11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over</a:t>
            </a:r>
            <a: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(</a:t>
            </a:r>
            <a:r>
              <a:rPr lang="zh-CN" altLang="zh-CN" sz="11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partition by </a:t>
            </a:r>
            <a: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cookieid </a:t>
            </a:r>
            <a:r>
              <a:rPr lang="zh-CN" altLang="zh-CN" sz="11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order by </a:t>
            </a:r>
            <a: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createtime) </a:t>
            </a:r>
            <a:r>
              <a:rPr lang="zh-CN" altLang="zh-CN" sz="11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as </a:t>
            </a:r>
            <a:r>
              <a:rPr lang="zh-CN" altLang="zh-CN" sz="11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current_total_pv</a:t>
            </a:r>
            <a:br>
              <a:rPr lang="zh-CN" altLang="zh-CN" sz="11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1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from </a:t>
            </a:r>
            <a: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website_pv_info;</a:t>
            </a:r>
            <a:b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b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b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1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select </a:t>
            </a:r>
            <a: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cookieid,createtime,pv,</a:t>
            </a:r>
            <a:b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    </a:t>
            </a:r>
            <a:r>
              <a:rPr lang="zh-CN" altLang="zh-CN" sz="1100" i="1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sum</a:t>
            </a:r>
            <a: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(pv) </a:t>
            </a:r>
            <a:r>
              <a:rPr lang="zh-CN" altLang="zh-CN" sz="11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over</a:t>
            </a:r>
            <a: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(</a:t>
            </a:r>
            <a:r>
              <a:rPr lang="zh-CN" altLang="zh-CN" sz="11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partition by </a:t>
            </a:r>
            <a: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cookieid </a:t>
            </a:r>
            <a:r>
              <a:rPr lang="zh-CN" altLang="zh-CN" sz="11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order by </a:t>
            </a:r>
            <a: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pv) </a:t>
            </a:r>
            <a:r>
              <a:rPr lang="zh-CN" altLang="zh-CN" sz="11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as </a:t>
            </a:r>
            <a:r>
              <a:rPr lang="zh-CN" altLang="zh-CN" sz="11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current_total_pv</a:t>
            </a:r>
            <a:br>
              <a:rPr lang="zh-CN" altLang="zh-CN" sz="11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1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from </a:t>
            </a:r>
            <a: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website_pv_info;</a:t>
            </a:r>
            <a:endParaRPr lang="zh-CN" altLang="zh-CN" sz="1400" dirty="0">
              <a:latin typeface="Arial" panose="020B0604020202020204" pitchFamily="34" charset="0"/>
            </a:endParaRPr>
          </a:p>
        </p:txBody>
      </p:sp>
      <p:sp>
        <p:nvSpPr>
          <p:cNvPr id="12" name="Rectangle 3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749739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/>
              <a:t>（</a:t>
            </a:r>
            <a:r>
              <a:rPr lang="en-US" altLang="zh-CN" dirty="0"/>
              <a:t>2</a:t>
            </a:r>
            <a:r>
              <a:rPr lang="zh-CN" altLang="en-US" dirty="0"/>
              <a:t>）</a:t>
            </a:r>
            <a:r>
              <a:rPr lang="zh-CN" altLang="en-US" b="1" dirty="0">
                <a:solidFill>
                  <a:srgbClr val="FF0000"/>
                </a:solidFill>
              </a:rPr>
              <a:t>有</a:t>
            </a:r>
            <a:r>
              <a:rPr lang="en-US" altLang="zh-CN" b="1" dirty="0">
                <a:solidFill>
                  <a:srgbClr val="FF0000"/>
                </a:solidFill>
              </a:rPr>
              <a:t>order by</a:t>
            </a:r>
            <a:r>
              <a:rPr lang="zh-CN" altLang="en-US" dirty="0"/>
              <a:t>时，默认是</a:t>
            </a:r>
            <a:r>
              <a:rPr lang="en-US" altLang="zh-CN" dirty="0">
                <a:solidFill>
                  <a:srgbClr val="FF0000"/>
                </a:solidFill>
              </a:rPr>
              <a:t>range between</a:t>
            </a:r>
            <a:r>
              <a:rPr lang="zh-CN" altLang="en-US" dirty="0"/>
              <a:t>，</a:t>
            </a:r>
            <a:r>
              <a:rPr lang="zh-CN" altLang="en-US" dirty="0">
                <a:solidFill>
                  <a:srgbClr val="92D050"/>
                </a:solidFill>
              </a:rPr>
              <a:t>首行到当前行</a:t>
            </a:r>
            <a:endParaRPr lang="en-US" altLang="zh-CN" dirty="0">
              <a:solidFill>
                <a:srgbClr val="92D050"/>
              </a:solidFill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 </a:t>
            </a:r>
            <a:r>
              <a:rPr lang="zh-CN" altLang="en-US" dirty="0"/>
              <a:t>窗口聚合函数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二、</a:t>
            </a:r>
            <a:r>
              <a:rPr lang="en-US" altLang="zh-CN" dirty="0"/>
              <a:t>order by</a:t>
            </a:r>
            <a:r>
              <a:rPr lang="zh-CN" altLang="en-US" dirty="0"/>
              <a:t>影响</a:t>
            </a:r>
          </a:p>
        </p:txBody>
      </p:sp>
      <p:sp>
        <p:nvSpPr>
          <p:cNvPr id="9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3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544" y="2493781"/>
            <a:ext cx="11190270" cy="3690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0884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一般情况下，</a:t>
            </a:r>
            <a:r>
              <a:rPr lang="en-US" altLang="zh-CN" dirty="0"/>
              <a:t>explode</a:t>
            </a:r>
            <a:r>
              <a:rPr lang="zh-CN" altLang="en-US" dirty="0"/>
              <a:t>函数可以直接单独使用即可；</a:t>
            </a:r>
            <a:endParaRPr lang="en-US" altLang="zh-CN" dirty="0"/>
          </a:p>
          <a:p>
            <a:r>
              <a:rPr lang="zh-CN" altLang="en-US" dirty="0"/>
              <a:t>也可以根据业务需要结合</a:t>
            </a:r>
            <a:r>
              <a:rPr lang="en-US" altLang="zh-CN" dirty="0"/>
              <a:t>lateral view</a:t>
            </a:r>
            <a:r>
              <a:rPr lang="zh-CN" altLang="en-US" dirty="0"/>
              <a:t>侧视图一起使用。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explode(</a:t>
            </a:r>
            <a:r>
              <a:rPr lang="en-US" altLang="zh-CN" b="1" dirty="0">
                <a:solidFill>
                  <a:srgbClr val="FF0000"/>
                </a:solidFill>
              </a:rPr>
              <a:t>array</a:t>
            </a:r>
            <a:r>
              <a:rPr lang="en-US" altLang="zh-CN" dirty="0"/>
              <a:t>) </a:t>
            </a:r>
            <a:r>
              <a:rPr lang="zh-CN" altLang="zh-CN" dirty="0"/>
              <a:t>将</a:t>
            </a:r>
            <a:r>
              <a:rPr lang="en-US" altLang="zh-CN" dirty="0"/>
              <a:t>array</a:t>
            </a:r>
            <a:r>
              <a:rPr lang="zh-CN" altLang="zh-CN" dirty="0"/>
              <a:t>里的</a:t>
            </a:r>
            <a:r>
              <a:rPr lang="zh-CN" altLang="zh-CN" b="1" dirty="0">
                <a:solidFill>
                  <a:srgbClr val="FF0000"/>
                </a:solidFill>
              </a:rPr>
              <a:t>每个元素生成一行</a:t>
            </a:r>
            <a:r>
              <a:rPr lang="zh-CN" altLang="zh-CN" dirty="0"/>
              <a:t>；</a:t>
            </a:r>
          </a:p>
          <a:p>
            <a:pPr marL="0" indent="0">
              <a:buNone/>
            </a:pPr>
            <a:r>
              <a:rPr lang="en-US" altLang="zh-CN" dirty="0"/>
              <a:t>explode(</a:t>
            </a:r>
            <a:r>
              <a:rPr lang="en-US" altLang="zh-CN" b="1" dirty="0">
                <a:solidFill>
                  <a:srgbClr val="FF0000"/>
                </a:solidFill>
              </a:rPr>
              <a:t>map</a:t>
            </a:r>
            <a:r>
              <a:rPr lang="en-US" altLang="zh-CN" dirty="0"/>
              <a:t>)   </a:t>
            </a:r>
            <a:r>
              <a:rPr lang="zh-CN" altLang="zh-CN" dirty="0"/>
              <a:t>将</a:t>
            </a:r>
            <a:r>
              <a:rPr lang="en-US" altLang="zh-CN" dirty="0"/>
              <a:t>map</a:t>
            </a:r>
            <a:r>
              <a:rPr lang="zh-CN" altLang="zh-CN" dirty="0"/>
              <a:t>里的</a:t>
            </a:r>
            <a:r>
              <a:rPr lang="zh-CN" altLang="zh-CN" b="1" dirty="0">
                <a:solidFill>
                  <a:srgbClr val="FF0000"/>
                </a:solidFill>
              </a:rPr>
              <a:t>每一对元素作为一行</a:t>
            </a:r>
            <a:r>
              <a:rPr lang="zh-CN" altLang="zh-CN" dirty="0"/>
              <a:t>，其中</a:t>
            </a:r>
            <a:r>
              <a:rPr lang="en-US" altLang="zh-CN" b="1" dirty="0">
                <a:solidFill>
                  <a:srgbClr val="FF0000"/>
                </a:solidFill>
              </a:rPr>
              <a:t>key</a:t>
            </a:r>
            <a:r>
              <a:rPr lang="zh-CN" altLang="zh-CN" b="1" dirty="0">
                <a:solidFill>
                  <a:srgbClr val="FF0000"/>
                </a:solidFill>
              </a:rPr>
              <a:t>为一列，</a:t>
            </a:r>
            <a:r>
              <a:rPr lang="en-US" altLang="zh-CN" b="1" dirty="0">
                <a:solidFill>
                  <a:srgbClr val="FF0000"/>
                </a:solidFill>
              </a:rPr>
              <a:t>value</a:t>
            </a:r>
            <a:r>
              <a:rPr lang="zh-CN" altLang="zh-CN" b="1" dirty="0">
                <a:solidFill>
                  <a:srgbClr val="FF0000"/>
                </a:solidFill>
              </a:rPr>
              <a:t>为一列</a:t>
            </a:r>
            <a:r>
              <a:rPr lang="zh-CN" altLang="zh-CN" dirty="0"/>
              <a:t>；</a:t>
            </a:r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 UDTF</a:t>
            </a:r>
            <a:r>
              <a:rPr lang="zh-CN" altLang="en-US" dirty="0"/>
              <a:t>之</a:t>
            </a:r>
            <a:r>
              <a:rPr lang="en-US" altLang="zh-CN" dirty="0"/>
              <a:t>explode</a:t>
            </a:r>
            <a:r>
              <a:rPr lang="zh-CN" altLang="en-US" dirty="0"/>
              <a:t>函数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功能介绍</a:t>
            </a:r>
          </a:p>
        </p:txBody>
      </p:sp>
    </p:spTree>
    <p:extLst>
      <p:ext uri="{BB962C8B-B14F-4D97-AF65-F5344CB8AC3E}">
        <p14:creationId xmlns:p14="http://schemas.microsoft.com/office/powerpoint/2010/main" val="283181968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/>
              <a:t>（</a:t>
            </a:r>
            <a:r>
              <a:rPr lang="en-US" altLang="zh-CN" dirty="0"/>
              <a:t>2</a:t>
            </a:r>
            <a:r>
              <a:rPr lang="zh-CN" altLang="en-US" dirty="0"/>
              <a:t>）</a:t>
            </a:r>
            <a:r>
              <a:rPr lang="zh-CN" altLang="en-US" b="1" dirty="0">
                <a:solidFill>
                  <a:srgbClr val="FF0000"/>
                </a:solidFill>
              </a:rPr>
              <a:t>有</a:t>
            </a:r>
            <a:r>
              <a:rPr lang="en-US" altLang="zh-CN" b="1" dirty="0">
                <a:solidFill>
                  <a:srgbClr val="FF0000"/>
                </a:solidFill>
              </a:rPr>
              <a:t>order by</a:t>
            </a:r>
            <a:r>
              <a:rPr lang="zh-CN" altLang="en-US" dirty="0"/>
              <a:t>时，默认是</a:t>
            </a:r>
            <a:r>
              <a:rPr lang="en-US" altLang="zh-CN" dirty="0">
                <a:solidFill>
                  <a:srgbClr val="FF0000"/>
                </a:solidFill>
              </a:rPr>
              <a:t>range between</a:t>
            </a:r>
            <a:r>
              <a:rPr lang="zh-CN" altLang="en-US" dirty="0"/>
              <a:t>，</a:t>
            </a:r>
            <a:r>
              <a:rPr lang="zh-CN" altLang="en-US" dirty="0">
                <a:solidFill>
                  <a:srgbClr val="92D050"/>
                </a:solidFill>
              </a:rPr>
              <a:t>首行到当前行</a:t>
            </a:r>
            <a:endParaRPr lang="en-US" altLang="zh-CN" dirty="0">
              <a:solidFill>
                <a:srgbClr val="92D050"/>
              </a:solidFill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 </a:t>
            </a:r>
            <a:r>
              <a:rPr lang="zh-CN" altLang="en-US" dirty="0"/>
              <a:t>窗口聚合函数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二、</a:t>
            </a:r>
            <a:r>
              <a:rPr lang="en-US" altLang="zh-CN" dirty="0"/>
              <a:t>order by</a:t>
            </a:r>
            <a:r>
              <a:rPr lang="zh-CN" altLang="en-US" dirty="0"/>
              <a:t>影响</a:t>
            </a:r>
          </a:p>
        </p:txBody>
      </p:sp>
      <p:sp>
        <p:nvSpPr>
          <p:cNvPr id="9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3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880" y="2318490"/>
            <a:ext cx="10750807" cy="4194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17931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窗口函数概述</a:t>
            </a:r>
            <a:endParaRPr lang="en-US" altLang="zh-CN" dirty="0"/>
          </a:p>
          <a:p>
            <a:r>
              <a:rPr lang="zh-CN" altLang="en-US" dirty="0"/>
              <a:t>窗口函数语法规则</a:t>
            </a:r>
            <a:endParaRPr lang="en-US" altLang="zh-CN" dirty="0"/>
          </a:p>
          <a:p>
            <a:r>
              <a:rPr lang="zh-CN" altLang="en-US" dirty="0"/>
              <a:t>窗口聚合函数</a:t>
            </a:r>
            <a:endParaRPr lang="en-US" altLang="zh-CN" dirty="0"/>
          </a:p>
          <a:p>
            <a:r>
              <a:rPr lang="en-US" altLang="zh-CN" dirty="0">
                <a:solidFill>
                  <a:srgbClr val="C00000"/>
                </a:solidFill>
              </a:rPr>
              <a:t>window</a:t>
            </a:r>
            <a:r>
              <a:rPr lang="zh-CN" altLang="en-US" dirty="0">
                <a:solidFill>
                  <a:srgbClr val="C00000"/>
                </a:solidFill>
              </a:rPr>
              <a:t>子句</a:t>
            </a:r>
            <a:endParaRPr lang="en-US" altLang="zh-CN" dirty="0">
              <a:solidFill>
                <a:srgbClr val="C00000"/>
              </a:solidFill>
            </a:endParaRPr>
          </a:p>
          <a:p>
            <a:r>
              <a:rPr lang="zh-CN" altLang="en-US" dirty="0">
                <a:solidFill>
                  <a:schemeClr val="tx1"/>
                </a:solidFill>
              </a:rPr>
              <a:t>窗口排序函数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zh-CN" altLang="en-US" dirty="0"/>
              <a:t>其他窗口函数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77463090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Window expression</a:t>
            </a:r>
            <a:r>
              <a:rPr lang="zh-CN" altLang="en-US" dirty="0"/>
              <a:t>窗口表达式也叫做</a:t>
            </a:r>
            <a:r>
              <a:rPr lang="en-US" altLang="zh-CN" dirty="0"/>
              <a:t>window</a:t>
            </a:r>
            <a:r>
              <a:rPr lang="zh-CN" altLang="en-US" dirty="0"/>
              <a:t>子句，给我们提供了一种</a:t>
            </a:r>
            <a:r>
              <a:rPr lang="zh-CN" altLang="en-US" b="1" dirty="0">
                <a:solidFill>
                  <a:srgbClr val="92D050"/>
                </a:solidFill>
              </a:rPr>
              <a:t>控制窗口范围的能力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dirty="0"/>
              <a:t>支持根据</a:t>
            </a:r>
            <a:r>
              <a:rPr lang="en-US" altLang="zh-CN" dirty="0"/>
              <a:t>rows </a:t>
            </a:r>
            <a:r>
              <a:rPr lang="zh-CN" altLang="en-US" dirty="0"/>
              <a:t>和 </a:t>
            </a:r>
            <a:r>
              <a:rPr lang="en-US" altLang="zh-CN" dirty="0"/>
              <a:t>range</a:t>
            </a:r>
            <a:r>
              <a:rPr lang="zh-CN" altLang="en-US" dirty="0"/>
              <a:t>两种方式划分范围，其中</a:t>
            </a:r>
            <a:r>
              <a:rPr lang="en-US" altLang="zh-CN" dirty="0">
                <a:solidFill>
                  <a:srgbClr val="FF0000"/>
                </a:solidFill>
              </a:rPr>
              <a:t>rows</a:t>
            </a:r>
            <a:r>
              <a:rPr lang="zh-CN" altLang="en-US" dirty="0">
                <a:solidFill>
                  <a:srgbClr val="FF0000"/>
                </a:solidFill>
              </a:rPr>
              <a:t>是物理上的行，</a:t>
            </a:r>
            <a:r>
              <a:rPr lang="en-US" altLang="zh-CN" dirty="0">
                <a:solidFill>
                  <a:srgbClr val="FF0000"/>
                </a:solidFill>
              </a:rPr>
              <a:t>range</a:t>
            </a:r>
            <a:r>
              <a:rPr lang="zh-CN" altLang="en-US" dirty="0">
                <a:solidFill>
                  <a:srgbClr val="FF0000"/>
                </a:solidFill>
              </a:rPr>
              <a:t>是字段值组成的逻辑上的行范围</a:t>
            </a:r>
            <a:r>
              <a:rPr lang="zh-CN" altLang="en-US" dirty="0"/>
              <a:t>。</a:t>
            </a:r>
          </a:p>
          <a:p>
            <a:r>
              <a:rPr lang="zh-CN" altLang="en-US" dirty="0"/>
              <a:t>语法如下：</a:t>
            </a:r>
          </a:p>
          <a:p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 Windows Functions </a:t>
            </a:r>
            <a:r>
              <a:rPr lang="zh-CN" altLang="en-US" dirty="0"/>
              <a:t>窗口函数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window</a:t>
            </a:r>
            <a:r>
              <a:rPr lang="zh-CN" altLang="en-US" dirty="0"/>
              <a:t>子句语法</a:t>
            </a:r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0C998B78-AB18-3C47-A1C7-25AE9A3A40B0}"/>
              </a:ext>
            </a:extLst>
          </p:cNvPr>
          <p:cNvSpPr txBox="1"/>
          <p:nvPr/>
        </p:nvSpPr>
        <p:spPr>
          <a:xfrm>
            <a:off x="921582" y="3280957"/>
            <a:ext cx="10328193" cy="2292935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1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unbounded </a:t>
            </a:r>
            <a:r>
              <a:rPr lang="zh-CN" altLang="zh-CN" sz="1100" dirty="0">
                <a:solidFill>
                  <a:srgbClr val="080808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无边界</a:t>
            </a:r>
            <a:br>
              <a:rPr lang="zh-CN" altLang="zh-CN" sz="1100" dirty="0">
                <a:solidFill>
                  <a:srgbClr val="080808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1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preceding </a:t>
            </a:r>
            <a:r>
              <a:rPr lang="zh-CN" altLang="zh-CN" sz="1100" dirty="0">
                <a:solidFill>
                  <a:srgbClr val="080808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往前</a:t>
            </a:r>
            <a:br>
              <a:rPr lang="zh-CN" altLang="zh-CN" sz="1100" dirty="0">
                <a:solidFill>
                  <a:srgbClr val="080808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1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following </a:t>
            </a:r>
            <a:r>
              <a:rPr lang="zh-CN" altLang="zh-CN" sz="1100" dirty="0">
                <a:solidFill>
                  <a:srgbClr val="080808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往后</a:t>
            </a:r>
            <a:br>
              <a:rPr lang="zh-CN" altLang="zh-CN" sz="1100" dirty="0">
                <a:solidFill>
                  <a:srgbClr val="080808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1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unbounded preceding </a:t>
            </a:r>
            <a:r>
              <a:rPr lang="zh-CN" altLang="zh-CN" sz="1100" dirty="0">
                <a:solidFill>
                  <a:srgbClr val="080808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往前所有行，即初始行</a:t>
            </a:r>
            <a:br>
              <a:rPr lang="zh-CN" altLang="zh-CN" sz="1100" dirty="0">
                <a:solidFill>
                  <a:srgbClr val="080808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n </a:t>
            </a:r>
            <a:r>
              <a:rPr lang="zh-CN" altLang="zh-CN" sz="11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preceding </a:t>
            </a:r>
            <a:r>
              <a:rPr lang="zh-CN" altLang="zh-CN" sz="1100" dirty="0">
                <a:solidFill>
                  <a:srgbClr val="080808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往前</a:t>
            </a:r>
            <a: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n</a:t>
            </a:r>
            <a:r>
              <a:rPr lang="zh-CN" altLang="zh-CN" sz="1100" dirty="0">
                <a:solidFill>
                  <a:srgbClr val="080808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行</a:t>
            </a:r>
            <a:br>
              <a:rPr lang="zh-CN" altLang="zh-CN" sz="1100" dirty="0">
                <a:solidFill>
                  <a:srgbClr val="080808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1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unbounded following </a:t>
            </a:r>
            <a:r>
              <a:rPr lang="zh-CN" altLang="zh-CN" sz="1100" dirty="0">
                <a:solidFill>
                  <a:srgbClr val="080808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往后所有行，即末尾行</a:t>
            </a:r>
            <a:br>
              <a:rPr lang="zh-CN" altLang="zh-CN" sz="1100" dirty="0">
                <a:solidFill>
                  <a:srgbClr val="080808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n </a:t>
            </a:r>
            <a:r>
              <a:rPr lang="zh-CN" altLang="zh-CN" sz="11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following </a:t>
            </a:r>
            <a:r>
              <a:rPr lang="zh-CN" altLang="zh-CN" sz="1100" dirty="0">
                <a:solidFill>
                  <a:srgbClr val="080808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往后</a:t>
            </a:r>
            <a: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n</a:t>
            </a:r>
            <a:r>
              <a:rPr lang="zh-CN" altLang="zh-CN" sz="1100" dirty="0">
                <a:solidFill>
                  <a:srgbClr val="080808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行</a:t>
            </a:r>
            <a:br>
              <a:rPr lang="zh-CN" altLang="zh-CN" sz="1100" dirty="0">
                <a:solidFill>
                  <a:srgbClr val="080808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1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current row </a:t>
            </a:r>
            <a:r>
              <a:rPr lang="zh-CN" altLang="zh-CN" sz="1100" dirty="0">
                <a:solidFill>
                  <a:srgbClr val="080808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当前行</a:t>
            </a:r>
            <a:br>
              <a:rPr lang="zh-CN" altLang="zh-CN" sz="1100" dirty="0">
                <a:solidFill>
                  <a:srgbClr val="080808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100" dirty="0">
                <a:solidFill>
                  <a:srgbClr val="080808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br>
              <a:rPr lang="zh-CN" altLang="zh-CN" sz="1100" dirty="0">
                <a:solidFill>
                  <a:srgbClr val="080808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100" dirty="0">
                <a:solidFill>
                  <a:srgbClr val="080808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语法</a:t>
            </a:r>
            <a:br>
              <a:rPr lang="zh-CN" altLang="zh-CN" sz="1100" dirty="0">
                <a:solidFill>
                  <a:srgbClr val="080808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(</a:t>
            </a:r>
            <a:r>
              <a:rPr lang="zh-CN" altLang="zh-CN" sz="11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ROWS </a:t>
            </a:r>
            <a: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| </a:t>
            </a:r>
            <a:r>
              <a:rPr lang="zh-CN" altLang="zh-CN" sz="11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RANGE</a:t>
            </a:r>
            <a: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) </a:t>
            </a:r>
            <a:r>
              <a:rPr lang="zh-CN" altLang="zh-CN" sz="11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BETWEEN </a:t>
            </a:r>
            <a: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(</a:t>
            </a:r>
            <a:r>
              <a:rPr lang="zh-CN" altLang="zh-CN" sz="11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UNBOUNDED </a:t>
            </a:r>
            <a: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| [num]) </a:t>
            </a:r>
            <a:r>
              <a:rPr lang="zh-CN" altLang="zh-CN" sz="11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PRECEDING AND </a:t>
            </a:r>
            <a: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([num] </a:t>
            </a:r>
            <a:r>
              <a:rPr lang="zh-CN" altLang="zh-CN" sz="11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PRECEDING </a:t>
            </a:r>
            <a: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| </a:t>
            </a:r>
            <a:r>
              <a:rPr lang="zh-CN" altLang="zh-CN" sz="11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CURRENT ROW </a:t>
            </a:r>
            <a: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| (</a:t>
            </a:r>
            <a:r>
              <a:rPr lang="zh-CN" altLang="zh-CN" sz="11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UNBOUNDED </a:t>
            </a:r>
            <a: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| [num]) </a:t>
            </a:r>
            <a:r>
              <a:rPr lang="zh-CN" altLang="zh-CN" sz="11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FOLLOWING</a:t>
            </a:r>
            <a: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)</a:t>
            </a:r>
            <a:b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(</a:t>
            </a:r>
            <a:r>
              <a:rPr lang="zh-CN" altLang="zh-CN" sz="11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ROWS </a:t>
            </a:r>
            <a: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| </a:t>
            </a:r>
            <a:r>
              <a:rPr lang="zh-CN" altLang="zh-CN" sz="11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RANGE</a:t>
            </a:r>
            <a: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) </a:t>
            </a:r>
            <a:r>
              <a:rPr lang="zh-CN" altLang="zh-CN" sz="11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BETWEEN CURRENT ROW AND </a:t>
            </a:r>
            <a: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(</a:t>
            </a:r>
            <a:r>
              <a:rPr lang="zh-CN" altLang="zh-CN" sz="11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CURRENT ROW </a:t>
            </a:r>
            <a: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| (</a:t>
            </a:r>
            <a:r>
              <a:rPr lang="zh-CN" altLang="zh-CN" sz="11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UNBOUNDED </a:t>
            </a:r>
            <a: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| [num]) </a:t>
            </a:r>
            <a:r>
              <a:rPr lang="zh-CN" altLang="zh-CN" sz="11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FOLLOWING</a:t>
            </a:r>
            <a: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)</a:t>
            </a:r>
            <a:b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(</a:t>
            </a:r>
            <a:r>
              <a:rPr lang="zh-CN" altLang="zh-CN" sz="11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ROWS </a:t>
            </a:r>
            <a: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| </a:t>
            </a:r>
            <a:r>
              <a:rPr lang="zh-CN" altLang="zh-CN" sz="11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RANGE</a:t>
            </a:r>
            <a: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) </a:t>
            </a:r>
            <a:r>
              <a:rPr lang="zh-CN" altLang="zh-CN" sz="11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BETWEEN </a:t>
            </a:r>
            <a: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[num] </a:t>
            </a:r>
            <a:r>
              <a:rPr lang="zh-CN" altLang="zh-CN" sz="11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FOLLOWING AND </a:t>
            </a:r>
            <a: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(</a:t>
            </a:r>
            <a:r>
              <a:rPr lang="zh-CN" altLang="zh-CN" sz="11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UNBOUNDED </a:t>
            </a:r>
            <a: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| [num]) </a:t>
            </a:r>
            <a:r>
              <a:rPr lang="zh-CN" altLang="zh-CN" sz="11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FOLLOWING</a:t>
            </a:r>
            <a:endParaRPr lang="zh-CN" altLang="zh-CN" sz="1400" dirty="0">
              <a:latin typeface="Arial" panose="020B0604020202020204" pitchFamily="34" charset="0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547176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 </a:t>
            </a:r>
            <a:r>
              <a:rPr lang="zh-CN" altLang="en-US" dirty="0"/>
              <a:t>窗口函数</a:t>
            </a:r>
            <a:r>
              <a:rPr lang="en-US" altLang="zh-CN" dirty="0"/>
              <a:t>window</a:t>
            </a:r>
            <a:r>
              <a:rPr lang="zh-CN" altLang="en-US" dirty="0"/>
              <a:t>子句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rows between</a:t>
            </a:r>
            <a:r>
              <a:rPr lang="zh-CN" altLang="en-US" dirty="0"/>
              <a:t>和</a:t>
            </a:r>
            <a:r>
              <a:rPr lang="en-US" altLang="zh-CN" dirty="0"/>
              <a:t>range between</a:t>
            </a:r>
            <a:r>
              <a:rPr lang="zh-CN" altLang="en-US" dirty="0"/>
              <a:t>区别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在窗口函数中，最绕人的就是窗口的范围划分问题；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Hive SQL</a:t>
            </a:r>
            <a:r>
              <a:rPr lang="zh-CN" altLang="en-US" dirty="0"/>
              <a:t>语法支持</a:t>
            </a:r>
            <a:r>
              <a:rPr lang="en-US" altLang="zh-CN" dirty="0"/>
              <a:t>window</a:t>
            </a:r>
            <a:r>
              <a:rPr lang="zh-CN" altLang="en-US" dirty="0"/>
              <a:t>子句来划分，可以根据</a:t>
            </a:r>
            <a:r>
              <a:rPr lang="en-US" altLang="zh-CN" dirty="0"/>
              <a:t>rows</a:t>
            </a:r>
            <a:r>
              <a:rPr lang="zh-CN" altLang="en-US" dirty="0"/>
              <a:t>划分，也可以根据</a:t>
            </a:r>
            <a:r>
              <a:rPr lang="en-US" altLang="zh-CN" dirty="0"/>
              <a:t>range</a:t>
            </a:r>
            <a:r>
              <a:rPr lang="zh-CN" altLang="en-US" dirty="0"/>
              <a:t>划分；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rows</a:t>
            </a:r>
            <a:r>
              <a:rPr lang="zh-CN" altLang="en-US" dirty="0"/>
              <a:t>代表物理上的行，也是大多数情况下我们所需要的，但是</a:t>
            </a:r>
            <a:r>
              <a:rPr lang="en-US" altLang="zh-CN" dirty="0"/>
              <a:t>range</a:t>
            </a:r>
            <a:r>
              <a:rPr lang="zh-CN" altLang="en-US" dirty="0"/>
              <a:t>表示逻辑上的行怎么理解？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详细见</a:t>
            </a:r>
            <a:r>
              <a:rPr lang="en-US" altLang="zh-CN" dirty="0"/>
              <a:t>《HIVE SQL </a:t>
            </a:r>
            <a:r>
              <a:rPr lang="zh-CN" altLang="en-US" dirty="0"/>
              <a:t>聚合函数与 </a:t>
            </a:r>
            <a:r>
              <a:rPr lang="en-US" altLang="zh-CN" dirty="0"/>
              <a:t>rows between</a:t>
            </a:r>
            <a:r>
              <a:rPr lang="zh-CN" altLang="en-US" dirty="0"/>
              <a:t>、  </a:t>
            </a:r>
            <a:r>
              <a:rPr lang="en-US" altLang="zh-CN" dirty="0"/>
              <a:t>range between</a:t>
            </a:r>
            <a:r>
              <a:rPr lang="zh-CN" altLang="en-US" dirty="0"/>
              <a:t>详解</a:t>
            </a:r>
            <a:r>
              <a:rPr lang="en-US" altLang="zh-CN" dirty="0"/>
              <a:t>.md》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7960004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窗口函数概述</a:t>
            </a:r>
            <a:endParaRPr lang="en-US" altLang="zh-CN" dirty="0"/>
          </a:p>
          <a:p>
            <a:r>
              <a:rPr lang="zh-CN" altLang="en-US" dirty="0"/>
              <a:t>窗口函数语法规则</a:t>
            </a:r>
            <a:endParaRPr lang="en-US" altLang="zh-CN" dirty="0"/>
          </a:p>
          <a:p>
            <a:r>
              <a:rPr lang="zh-CN" altLang="en-US" dirty="0"/>
              <a:t>窗口聚合函数</a:t>
            </a:r>
            <a:endParaRPr lang="en-US" altLang="zh-CN" dirty="0"/>
          </a:p>
          <a:p>
            <a:r>
              <a:rPr lang="en-US" altLang="zh-CN" dirty="0"/>
              <a:t>window</a:t>
            </a:r>
            <a:r>
              <a:rPr lang="zh-CN" altLang="en-US" dirty="0"/>
              <a:t>子句</a:t>
            </a:r>
            <a:endParaRPr lang="en-US" altLang="zh-CN" dirty="0"/>
          </a:p>
          <a:p>
            <a:r>
              <a:rPr lang="zh-CN" altLang="en-US" dirty="0">
                <a:solidFill>
                  <a:srgbClr val="C00000"/>
                </a:solidFill>
              </a:rPr>
              <a:t>窗口排序函数</a:t>
            </a:r>
            <a:endParaRPr lang="en-US" altLang="zh-CN" dirty="0">
              <a:solidFill>
                <a:srgbClr val="C00000"/>
              </a:solidFill>
            </a:endParaRPr>
          </a:p>
          <a:p>
            <a:r>
              <a:rPr lang="zh-CN" altLang="en-US" dirty="0"/>
              <a:t>其他窗口函数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6737472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用于</a:t>
            </a:r>
            <a:r>
              <a:rPr lang="zh-CN" altLang="en-US" b="1" dirty="0">
                <a:solidFill>
                  <a:srgbClr val="92D050"/>
                </a:solidFill>
              </a:rPr>
              <a:t>给每个分组内的数据打上排序的标号</a:t>
            </a:r>
            <a:r>
              <a:rPr lang="zh-CN" altLang="en-US" dirty="0"/>
              <a:t>，注意</a:t>
            </a:r>
            <a:r>
              <a:rPr lang="zh-CN" altLang="en-US" dirty="0">
                <a:solidFill>
                  <a:srgbClr val="92D050"/>
                </a:solidFill>
              </a:rPr>
              <a:t>窗口排序函数不支持窗口表达式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b="1" dirty="0">
                <a:solidFill>
                  <a:srgbClr val="92D050"/>
                </a:solidFill>
              </a:rPr>
              <a:t>row_number</a:t>
            </a:r>
            <a:r>
              <a:rPr lang="zh-CN" altLang="en-US" dirty="0"/>
              <a:t>：在每个分组中，为每行分配一个从</a:t>
            </a:r>
            <a:r>
              <a:rPr lang="en-US" altLang="zh-CN" dirty="0"/>
              <a:t>1</a:t>
            </a:r>
            <a:r>
              <a:rPr lang="zh-CN" altLang="en-US" dirty="0"/>
              <a:t>开始的唯一序列号，</a:t>
            </a:r>
            <a:r>
              <a:rPr lang="zh-CN" altLang="en-US" dirty="0">
                <a:solidFill>
                  <a:srgbClr val="FF0000"/>
                </a:solidFill>
              </a:rPr>
              <a:t>递增，不考虑重复</a:t>
            </a:r>
            <a:r>
              <a:rPr lang="zh-CN" altLang="en-US" dirty="0"/>
              <a:t>；</a:t>
            </a:r>
          </a:p>
          <a:p>
            <a:pPr marL="0" indent="0">
              <a:buNone/>
            </a:pPr>
            <a:r>
              <a:rPr lang="en-US" altLang="zh-CN" b="1" dirty="0">
                <a:solidFill>
                  <a:srgbClr val="92D050"/>
                </a:solidFill>
              </a:rPr>
              <a:t>rank</a:t>
            </a:r>
            <a:r>
              <a:rPr lang="en-US" altLang="zh-CN" dirty="0"/>
              <a:t>: </a:t>
            </a:r>
            <a:r>
              <a:rPr lang="zh-CN" altLang="en-US" dirty="0"/>
              <a:t>在每个分组中，为每行分配一个从</a:t>
            </a:r>
            <a:r>
              <a:rPr lang="en-US" altLang="zh-CN" dirty="0"/>
              <a:t>1</a:t>
            </a:r>
            <a:r>
              <a:rPr lang="zh-CN" altLang="en-US" dirty="0"/>
              <a:t>开始的序列号，</a:t>
            </a:r>
            <a:r>
              <a:rPr lang="zh-CN" altLang="en-US" dirty="0">
                <a:solidFill>
                  <a:srgbClr val="FF0000"/>
                </a:solidFill>
              </a:rPr>
              <a:t>考虑重复，挤占后续位置</a:t>
            </a:r>
            <a:r>
              <a:rPr lang="zh-CN" altLang="en-US" dirty="0"/>
              <a:t>；</a:t>
            </a:r>
          </a:p>
          <a:p>
            <a:pPr marL="0" indent="0">
              <a:buNone/>
            </a:pPr>
            <a:r>
              <a:rPr lang="en-US" altLang="zh-CN" b="1" dirty="0" err="1">
                <a:solidFill>
                  <a:srgbClr val="92D050"/>
                </a:solidFill>
              </a:rPr>
              <a:t>dense_rank</a:t>
            </a:r>
            <a:r>
              <a:rPr lang="en-US" altLang="zh-CN" dirty="0"/>
              <a:t>: </a:t>
            </a:r>
            <a:r>
              <a:rPr lang="zh-CN" altLang="en-US" dirty="0"/>
              <a:t>在每个分组中，为每行分配一个从</a:t>
            </a:r>
            <a:r>
              <a:rPr lang="en-US" altLang="zh-CN" dirty="0"/>
              <a:t>1</a:t>
            </a:r>
            <a:r>
              <a:rPr lang="zh-CN" altLang="en-US" dirty="0"/>
              <a:t>开始的序列号，</a:t>
            </a:r>
            <a:r>
              <a:rPr lang="zh-CN" altLang="en-US" dirty="0">
                <a:solidFill>
                  <a:srgbClr val="FF0000"/>
                </a:solidFill>
              </a:rPr>
              <a:t>考虑重复，不挤占后续位置</a:t>
            </a:r>
            <a:r>
              <a:rPr lang="zh-CN" altLang="en-US" dirty="0"/>
              <a:t>；</a:t>
            </a:r>
          </a:p>
          <a:p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 Windows Functions </a:t>
            </a:r>
            <a:r>
              <a:rPr lang="zh-CN" altLang="en-US" dirty="0"/>
              <a:t>窗口函数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（</a:t>
            </a:r>
            <a:r>
              <a:rPr lang="en-US" altLang="zh-CN" dirty="0"/>
              <a:t>3</a:t>
            </a:r>
            <a:r>
              <a:rPr lang="zh-CN" altLang="en-US" dirty="0"/>
              <a:t>）窗口排序函数</a:t>
            </a:r>
            <a:r>
              <a:rPr lang="en-US" altLang="zh-CN" dirty="0"/>
              <a:t>--row_number</a:t>
            </a:r>
            <a:r>
              <a:rPr lang="zh-CN" altLang="en-US" dirty="0"/>
              <a:t>家族</a:t>
            </a:r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0C998B78-AB18-3C47-A1C7-25AE9A3A40B0}"/>
              </a:ext>
            </a:extLst>
          </p:cNvPr>
          <p:cNvSpPr txBox="1"/>
          <p:nvPr/>
        </p:nvSpPr>
        <p:spPr>
          <a:xfrm>
            <a:off x="3377814" y="3832584"/>
            <a:ext cx="5415729" cy="1785104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1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-----</a:t>
            </a:r>
            <a:r>
              <a:rPr lang="zh-CN" altLang="zh-CN" sz="11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窗口排序函数</a:t>
            </a:r>
            <a:br>
              <a:rPr lang="zh-CN" altLang="zh-CN" sz="11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1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SELECT</a:t>
            </a:r>
            <a:br>
              <a:rPr lang="zh-CN" altLang="zh-CN" sz="11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1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    </a:t>
            </a:r>
            <a:r>
              <a:rPr lang="zh-CN" altLang="zh-CN" sz="11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cookieid</a:t>
            </a:r>
            <a: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b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 </a:t>
            </a:r>
            <a:r>
              <a:rPr lang="zh-CN" altLang="zh-CN" sz="11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createtime</a:t>
            </a:r>
            <a: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b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 </a:t>
            </a:r>
            <a:r>
              <a:rPr lang="zh-CN" altLang="zh-CN" sz="11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pv</a:t>
            </a:r>
            <a: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b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 </a:t>
            </a:r>
            <a:r>
              <a:rPr lang="zh-CN" altLang="zh-CN" sz="1100" i="1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RANK</a:t>
            </a:r>
            <a: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() </a:t>
            </a:r>
            <a:r>
              <a:rPr lang="zh-CN" altLang="zh-CN" sz="11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OVER</a:t>
            </a:r>
            <a: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(</a:t>
            </a:r>
            <a:r>
              <a:rPr lang="zh-CN" altLang="zh-CN" sz="11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PARTITION BY </a:t>
            </a:r>
            <a:r>
              <a:rPr lang="zh-CN" altLang="zh-CN" sz="11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cookieid </a:t>
            </a:r>
            <a:r>
              <a:rPr lang="zh-CN" altLang="zh-CN" sz="11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ORDER BY </a:t>
            </a:r>
            <a:r>
              <a:rPr lang="zh-CN" altLang="zh-CN" sz="11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pv </a:t>
            </a:r>
            <a:r>
              <a:rPr lang="zh-CN" altLang="zh-CN" sz="11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desc</a:t>
            </a:r>
            <a: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) </a:t>
            </a:r>
            <a:r>
              <a:rPr lang="zh-CN" altLang="zh-CN" sz="11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AS </a:t>
            </a:r>
            <a:r>
              <a:rPr lang="zh-CN" altLang="zh-CN" sz="11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rn1</a:t>
            </a:r>
            <a: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b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 </a:t>
            </a:r>
            <a:r>
              <a:rPr lang="zh-CN" altLang="zh-CN" sz="1100" i="1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DENSE_RANK</a:t>
            </a:r>
            <a: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() </a:t>
            </a:r>
            <a:r>
              <a:rPr lang="zh-CN" altLang="zh-CN" sz="11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OVER</a:t>
            </a:r>
            <a: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(</a:t>
            </a:r>
            <a:r>
              <a:rPr lang="zh-CN" altLang="zh-CN" sz="11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PARTITION BY </a:t>
            </a:r>
            <a:r>
              <a:rPr lang="zh-CN" altLang="zh-CN" sz="11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cookieid </a:t>
            </a:r>
            <a:r>
              <a:rPr lang="zh-CN" altLang="zh-CN" sz="11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ORDER BY </a:t>
            </a:r>
            <a:r>
              <a:rPr lang="zh-CN" altLang="zh-CN" sz="11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pv </a:t>
            </a:r>
            <a:r>
              <a:rPr lang="zh-CN" altLang="zh-CN" sz="11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desc</a:t>
            </a:r>
            <a: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) </a:t>
            </a:r>
            <a:r>
              <a:rPr lang="zh-CN" altLang="zh-CN" sz="11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AS </a:t>
            </a:r>
            <a:r>
              <a:rPr lang="zh-CN" altLang="zh-CN" sz="11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rn2</a:t>
            </a:r>
            <a: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b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 </a:t>
            </a:r>
            <a:r>
              <a:rPr lang="zh-CN" altLang="zh-CN" sz="1100" i="1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ROW_NUMBER</a:t>
            </a:r>
            <a: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() </a:t>
            </a:r>
            <a:r>
              <a:rPr lang="zh-CN" altLang="zh-CN" sz="11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OVER</a:t>
            </a:r>
            <a: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(</a:t>
            </a:r>
            <a:r>
              <a:rPr lang="zh-CN" altLang="zh-CN" sz="11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PARTITION BY </a:t>
            </a:r>
            <a:r>
              <a:rPr lang="zh-CN" altLang="zh-CN" sz="11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cookieid </a:t>
            </a:r>
            <a:r>
              <a:rPr lang="zh-CN" altLang="zh-CN" sz="11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ORDER BY </a:t>
            </a:r>
            <a:r>
              <a:rPr lang="zh-CN" altLang="zh-CN" sz="11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pv </a:t>
            </a:r>
            <a:r>
              <a:rPr lang="zh-CN" altLang="zh-CN" sz="11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DESC</a:t>
            </a:r>
            <a: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) </a:t>
            </a:r>
            <a:r>
              <a:rPr lang="zh-CN" altLang="zh-CN" sz="11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AS </a:t>
            </a:r>
            <a:r>
              <a:rPr lang="zh-CN" altLang="zh-CN" sz="11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rn3</a:t>
            </a:r>
            <a:br>
              <a:rPr lang="zh-CN" altLang="zh-CN" sz="11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1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FROM </a:t>
            </a:r>
            <a:r>
              <a:rPr lang="zh-CN" altLang="zh-CN" sz="11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website_pv_info</a:t>
            </a:r>
            <a:br>
              <a:rPr lang="zh-CN" altLang="zh-CN" sz="11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1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WHERE </a:t>
            </a:r>
            <a:r>
              <a:rPr lang="zh-CN" altLang="zh-CN" sz="11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cookieid </a:t>
            </a:r>
            <a: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= </a:t>
            </a:r>
            <a:r>
              <a:rPr lang="zh-CN" altLang="zh-CN" sz="11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'cookie1'</a:t>
            </a:r>
            <a: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;</a:t>
            </a:r>
            <a:endParaRPr lang="zh-CN" altLang="zh-CN" sz="1400" dirty="0">
              <a:latin typeface="Arial" panose="020B0604020202020204" pitchFamily="34" charset="0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868788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b="1" dirty="0">
                <a:solidFill>
                  <a:srgbClr val="92D050"/>
                </a:solidFill>
              </a:rPr>
              <a:t>row_number</a:t>
            </a:r>
            <a:r>
              <a:rPr lang="zh-CN" altLang="en-US" dirty="0"/>
              <a:t>：在每个分组中，为每行分配一个从</a:t>
            </a:r>
            <a:r>
              <a:rPr lang="en-US" altLang="zh-CN" dirty="0"/>
              <a:t>1</a:t>
            </a:r>
            <a:r>
              <a:rPr lang="zh-CN" altLang="en-US" dirty="0"/>
              <a:t>开始的唯一序列号，递增，不考虑重复；</a:t>
            </a:r>
          </a:p>
          <a:p>
            <a:pPr marL="0" indent="0">
              <a:buNone/>
            </a:pPr>
            <a:r>
              <a:rPr lang="en-US" altLang="zh-CN" b="1" dirty="0">
                <a:solidFill>
                  <a:srgbClr val="92D050"/>
                </a:solidFill>
              </a:rPr>
              <a:t>rank</a:t>
            </a:r>
            <a:r>
              <a:rPr lang="en-US" altLang="zh-CN" dirty="0"/>
              <a:t>: </a:t>
            </a:r>
            <a:r>
              <a:rPr lang="zh-CN" altLang="en-US" dirty="0"/>
              <a:t>在每个分组中，为每行分配一个从</a:t>
            </a:r>
            <a:r>
              <a:rPr lang="en-US" altLang="zh-CN" dirty="0"/>
              <a:t>1</a:t>
            </a:r>
            <a:r>
              <a:rPr lang="zh-CN" altLang="en-US" dirty="0"/>
              <a:t>开始的序列号，考虑重复，挤占后续位置；</a:t>
            </a:r>
          </a:p>
          <a:p>
            <a:pPr marL="0" indent="0">
              <a:buNone/>
            </a:pPr>
            <a:r>
              <a:rPr lang="en-US" altLang="zh-CN" b="1" dirty="0" err="1">
                <a:solidFill>
                  <a:srgbClr val="92D050"/>
                </a:solidFill>
              </a:rPr>
              <a:t>dense_rank</a:t>
            </a:r>
            <a:r>
              <a:rPr lang="en-US" altLang="zh-CN" dirty="0"/>
              <a:t>: </a:t>
            </a:r>
            <a:r>
              <a:rPr lang="zh-CN" altLang="en-US" dirty="0"/>
              <a:t>在每个分组中，为每行分配一个从</a:t>
            </a:r>
            <a:r>
              <a:rPr lang="en-US" altLang="zh-CN" dirty="0"/>
              <a:t>1</a:t>
            </a:r>
            <a:r>
              <a:rPr lang="zh-CN" altLang="en-US" dirty="0"/>
              <a:t>开始的序列号，考虑重复，不挤占后续位置；</a:t>
            </a:r>
          </a:p>
          <a:p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 Windows Functions </a:t>
            </a:r>
            <a:r>
              <a:rPr lang="zh-CN" altLang="en-US" dirty="0"/>
              <a:t>窗口函数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（</a:t>
            </a:r>
            <a:r>
              <a:rPr lang="en-US" altLang="zh-CN" dirty="0"/>
              <a:t>3</a:t>
            </a:r>
            <a:r>
              <a:rPr lang="zh-CN" altLang="en-US" dirty="0"/>
              <a:t>）窗口排序函数</a:t>
            </a:r>
            <a:r>
              <a:rPr lang="en-US" altLang="zh-CN" dirty="0"/>
              <a:t>--row_number</a:t>
            </a:r>
            <a:r>
              <a:rPr lang="zh-CN" altLang="en-US" dirty="0"/>
              <a:t>家族</a:t>
            </a:r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0C998B78-AB18-3C47-A1C7-25AE9A3A40B0}"/>
              </a:ext>
            </a:extLst>
          </p:cNvPr>
          <p:cNvSpPr txBox="1"/>
          <p:nvPr/>
        </p:nvSpPr>
        <p:spPr>
          <a:xfrm>
            <a:off x="184731" y="3859744"/>
            <a:ext cx="5415729" cy="1785104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1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-----</a:t>
            </a:r>
            <a:r>
              <a:rPr lang="zh-CN" altLang="zh-CN" sz="11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窗口排序函数</a:t>
            </a:r>
            <a:br>
              <a:rPr lang="zh-CN" altLang="zh-CN" sz="11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1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SELECT</a:t>
            </a:r>
            <a:br>
              <a:rPr lang="zh-CN" altLang="zh-CN" sz="11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1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    </a:t>
            </a:r>
            <a:r>
              <a:rPr lang="zh-CN" altLang="zh-CN" sz="11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cookieid</a:t>
            </a:r>
            <a: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b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 </a:t>
            </a:r>
            <a:r>
              <a:rPr lang="zh-CN" altLang="zh-CN" sz="11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createtime</a:t>
            </a:r>
            <a: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b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 </a:t>
            </a:r>
            <a:r>
              <a:rPr lang="zh-CN" altLang="zh-CN" sz="11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pv</a:t>
            </a:r>
            <a: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b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 </a:t>
            </a:r>
            <a:r>
              <a:rPr lang="zh-CN" altLang="zh-CN" sz="1100" i="1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RANK</a:t>
            </a:r>
            <a: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() </a:t>
            </a:r>
            <a:r>
              <a:rPr lang="zh-CN" altLang="zh-CN" sz="11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OVER</a:t>
            </a:r>
            <a: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(</a:t>
            </a:r>
            <a:r>
              <a:rPr lang="zh-CN" altLang="zh-CN" sz="11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PARTITION BY </a:t>
            </a:r>
            <a:r>
              <a:rPr lang="zh-CN" altLang="zh-CN" sz="11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cookieid </a:t>
            </a:r>
            <a:r>
              <a:rPr lang="zh-CN" altLang="zh-CN" sz="11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ORDER BY </a:t>
            </a:r>
            <a:r>
              <a:rPr lang="zh-CN" altLang="zh-CN" sz="11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pv </a:t>
            </a:r>
            <a:r>
              <a:rPr lang="zh-CN" altLang="zh-CN" sz="11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desc</a:t>
            </a:r>
            <a: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) </a:t>
            </a:r>
            <a:r>
              <a:rPr lang="zh-CN" altLang="zh-CN" sz="11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AS </a:t>
            </a:r>
            <a:r>
              <a:rPr lang="zh-CN" altLang="zh-CN" sz="11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rn1</a:t>
            </a:r>
            <a: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b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 </a:t>
            </a:r>
            <a:r>
              <a:rPr lang="zh-CN" altLang="zh-CN" sz="1100" i="1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DENSE_RANK</a:t>
            </a:r>
            <a: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() </a:t>
            </a:r>
            <a:r>
              <a:rPr lang="zh-CN" altLang="zh-CN" sz="11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OVER</a:t>
            </a:r>
            <a: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(</a:t>
            </a:r>
            <a:r>
              <a:rPr lang="zh-CN" altLang="zh-CN" sz="11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PARTITION BY </a:t>
            </a:r>
            <a:r>
              <a:rPr lang="zh-CN" altLang="zh-CN" sz="11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cookieid </a:t>
            </a:r>
            <a:r>
              <a:rPr lang="zh-CN" altLang="zh-CN" sz="11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ORDER BY </a:t>
            </a:r>
            <a:r>
              <a:rPr lang="zh-CN" altLang="zh-CN" sz="11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pv </a:t>
            </a:r>
            <a:r>
              <a:rPr lang="zh-CN" altLang="zh-CN" sz="11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desc</a:t>
            </a:r>
            <a: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) </a:t>
            </a:r>
            <a:r>
              <a:rPr lang="zh-CN" altLang="zh-CN" sz="11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AS </a:t>
            </a:r>
            <a:r>
              <a:rPr lang="zh-CN" altLang="zh-CN" sz="11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rn2</a:t>
            </a:r>
            <a: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b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 </a:t>
            </a:r>
            <a:r>
              <a:rPr lang="zh-CN" altLang="zh-CN" sz="1100" i="1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ROW_NUMBER</a:t>
            </a:r>
            <a: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() </a:t>
            </a:r>
            <a:r>
              <a:rPr lang="zh-CN" altLang="zh-CN" sz="11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OVER</a:t>
            </a:r>
            <a: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(</a:t>
            </a:r>
            <a:r>
              <a:rPr lang="zh-CN" altLang="zh-CN" sz="11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PARTITION BY </a:t>
            </a:r>
            <a:r>
              <a:rPr lang="zh-CN" altLang="zh-CN" sz="11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cookieid </a:t>
            </a:r>
            <a:r>
              <a:rPr lang="zh-CN" altLang="zh-CN" sz="11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ORDER BY </a:t>
            </a:r>
            <a:r>
              <a:rPr lang="zh-CN" altLang="zh-CN" sz="11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pv </a:t>
            </a:r>
            <a:r>
              <a:rPr lang="zh-CN" altLang="zh-CN" sz="11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DESC</a:t>
            </a:r>
            <a: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) </a:t>
            </a:r>
            <a:r>
              <a:rPr lang="zh-CN" altLang="zh-CN" sz="11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AS </a:t>
            </a:r>
            <a:r>
              <a:rPr lang="zh-CN" altLang="zh-CN" sz="11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rn3</a:t>
            </a:r>
            <a:br>
              <a:rPr lang="zh-CN" altLang="zh-CN" sz="11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1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FROM </a:t>
            </a:r>
            <a:r>
              <a:rPr lang="zh-CN" altLang="zh-CN" sz="11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website_pv_info</a:t>
            </a:r>
            <a:br>
              <a:rPr lang="zh-CN" altLang="zh-CN" sz="11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1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WHERE </a:t>
            </a:r>
            <a:r>
              <a:rPr lang="zh-CN" altLang="zh-CN" sz="11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cookieid </a:t>
            </a:r>
            <a: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= </a:t>
            </a:r>
            <a:r>
              <a:rPr lang="zh-CN" altLang="zh-CN" sz="11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'cookie1'</a:t>
            </a:r>
            <a: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;</a:t>
            </a:r>
            <a:endParaRPr lang="zh-CN" altLang="zh-CN" sz="1400" dirty="0">
              <a:latin typeface="Arial" panose="020B0604020202020204" pitchFamily="34" charset="0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图片 8"/>
          <p:cNvPicPr/>
          <p:nvPr/>
        </p:nvPicPr>
        <p:blipFill>
          <a:blip r:embed="rId2"/>
          <a:stretch>
            <a:fillRect/>
          </a:stretch>
        </p:blipFill>
        <p:spPr>
          <a:xfrm>
            <a:off x="6055436" y="3802018"/>
            <a:ext cx="5695950" cy="1900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61444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b="1" dirty="0">
                <a:solidFill>
                  <a:srgbClr val="92D050"/>
                </a:solidFill>
              </a:rPr>
              <a:t>row_number</a:t>
            </a:r>
            <a:r>
              <a:rPr lang="zh-CN" altLang="en-US" dirty="0"/>
              <a:t>：在每个分组中，为每行分配一个从</a:t>
            </a:r>
            <a:r>
              <a:rPr lang="en-US" altLang="zh-CN" dirty="0"/>
              <a:t>1</a:t>
            </a:r>
            <a:r>
              <a:rPr lang="zh-CN" altLang="en-US" dirty="0"/>
              <a:t>开始的唯一序列号，递增，不考虑重复；</a:t>
            </a:r>
          </a:p>
          <a:p>
            <a:pPr marL="0" indent="0">
              <a:buNone/>
            </a:pPr>
            <a:r>
              <a:rPr lang="en-US" altLang="zh-CN" b="1" dirty="0">
                <a:solidFill>
                  <a:srgbClr val="92D050"/>
                </a:solidFill>
              </a:rPr>
              <a:t>rank</a:t>
            </a:r>
            <a:r>
              <a:rPr lang="en-US" altLang="zh-CN" dirty="0"/>
              <a:t>: </a:t>
            </a:r>
            <a:r>
              <a:rPr lang="zh-CN" altLang="en-US" dirty="0"/>
              <a:t>在每个分组中，为每行分配一个从</a:t>
            </a:r>
            <a:r>
              <a:rPr lang="en-US" altLang="zh-CN" dirty="0"/>
              <a:t>1</a:t>
            </a:r>
            <a:r>
              <a:rPr lang="zh-CN" altLang="en-US" dirty="0"/>
              <a:t>开始的序列号，考虑重复，挤占后续位置；</a:t>
            </a:r>
          </a:p>
          <a:p>
            <a:pPr marL="0" indent="0">
              <a:buNone/>
            </a:pPr>
            <a:r>
              <a:rPr lang="en-US" altLang="zh-CN" b="1" dirty="0" err="1">
                <a:solidFill>
                  <a:srgbClr val="92D050"/>
                </a:solidFill>
              </a:rPr>
              <a:t>dense_rank</a:t>
            </a:r>
            <a:r>
              <a:rPr lang="en-US" altLang="zh-CN" dirty="0"/>
              <a:t>: </a:t>
            </a:r>
            <a:r>
              <a:rPr lang="zh-CN" altLang="en-US" dirty="0"/>
              <a:t>在每个分组中，为每行分配一个从</a:t>
            </a:r>
            <a:r>
              <a:rPr lang="en-US" altLang="zh-CN" dirty="0"/>
              <a:t>1</a:t>
            </a:r>
            <a:r>
              <a:rPr lang="zh-CN" altLang="en-US" dirty="0"/>
              <a:t>开始的序列号，考虑重复，不挤占后续位置；</a:t>
            </a:r>
          </a:p>
          <a:p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 Windows Functions </a:t>
            </a:r>
            <a:r>
              <a:rPr lang="zh-CN" altLang="en-US" dirty="0"/>
              <a:t>窗口函数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（</a:t>
            </a:r>
            <a:r>
              <a:rPr lang="en-US" altLang="zh-CN" dirty="0"/>
              <a:t>3</a:t>
            </a:r>
            <a:r>
              <a:rPr lang="zh-CN" altLang="en-US" dirty="0"/>
              <a:t>）窗口排序函数</a:t>
            </a:r>
            <a:r>
              <a:rPr lang="en-US" altLang="zh-CN" dirty="0"/>
              <a:t>--row_number</a:t>
            </a:r>
            <a:r>
              <a:rPr lang="zh-CN" altLang="en-US" dirty="0"/>
              <a:t>家族</a:t>
            </a: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矩形 2"/>
          <p:cNvSpPr/>
          <p:nvPr/>
        </p:nvSpPr>
        <p:spPr>
          <a:xfrm rot="20150625">
            <a:off x="3600141" y="2095159"/>
            <a:ext cx="584275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适合</a:t>
            </a:r>
            <a:r>
              <a:rPr lang="en-US" altLang="zh-CN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TopN</a:t>
            </a:r>
            <a:r>
              <a:rPr lang="zh-CN" alt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业务分析</a:t>
            </a:r>
          </a:p>
        </p:txBody>
      </p:sp>
    </p:spTree>
    <p:extLst>
      <p:ext uri="{BB962C8B-B14F-4D97-AF65-F5344CB8AC3E}">
        <p14:creationId xmlns:p14="http://schemas.microsoft.com/office/powerpoint/2010/main" val="16678230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 Windows Functions </a:t>
            </a:r>
            <a:r>
              <a:rPr lang="zh-CN" altLang="en-US" dirty="0"/>
              <a:t>窗口函数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（</a:t>
            </a:r>
            <a:r>
              <a:rPr lang="en-US" altLang="zh-CN" dirty="0"/>
              <a:t>3</a:t>
            </a:r>
            <a:r>
              <a:rPr lang="zh-CN" altLang="en-US" dirty="0"/>
              <a:t>）窗口排序函数</a:t>
            </a:r>
            <a:r>
              <a:rPr lang="en-US" altLang="zh-CN" dirty="0"/>
              <a:t>--row_number</a:t>
            </a:r>
            <a:r>
              <a:rPr lang="zh-CN" altLang="en-US" dirty="0"/>
              <a:t>家族</a:t>
            </a: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0C998B78-AB18-3C47-A1C7-25AE9A3A40B0}"/>
              </a:ext>
            </a:extLst>
          </p:cNvPr>
          <p:cNvSpPr txBox="1"/>
          <p:nvPr/>
        </p:nvSpPr>
        <p:spPr>
          <a:xfrm>
            <a:off x="3377814" y="1705020"/>
            <a:ext cx="5415729" cy="1446550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1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</a:t>
            </a:r>
            <a:r>
              <a:rPr lang="zh-CN" altLang="zh-CN" sz="11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需求：找出每个用户访问</a:t>
            </a:r>
            <a:r>
              <a:rPr lang="zh-CN" altLang="zh-CN" sz="11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pv</a:t>
            </a:r>
            <a:r>
              <a:rPr lang="zh-CN" altLang="zh-CN" sz="11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最多的</a:t>
            </a:r>
            <a:r>
              <a:rPr lang="zh-CN" altLang="zh-CN" sz="11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Top3 </a:t>
            </a:r>
            <a:r>
              <a:rPr lang="zh-CN" altLang="zh-CN" sz="11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重复并列的不考虑</a:t>
            </a:r>
            <a:br>
              <a:rPr lang="zh-CN" altLang="zh-CN" sz="11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1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SELECT </a:t>
            </a:r>
            <a:r>
              <a:rPr lang="zh-CN" altLang="zh-CN" sz="1100" i="1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* </a:t>
            </a:r>
            <a:r>
              <a:rPr lang="zh-CN" altLang="zh-CN" sz="11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from</a:t>
            </a:r>
            <a:br>
              <a:rPr lang="zh-CN" altLang="zh-CN" sz="11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(</a:t>
            </a:r>
            <a:r>
              <a:rPr lang="zh-CN" altLang="zh-CN" sz="11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SELECT</a:t>
            </a:r>
            <a:br>
              <a:rPr lang="zh-CN" altLang="zh-CN" sz="11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1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    </a:t>
            </a:r>
            <a:r>
              <a:rPr lang="zh-CN" altLang="zh-CN" sz="11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cookieid</a:t>
            </a:r>
            <a: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b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 </a:t>
            </a:r>
            <a:r>
              <a:rPr lang="zh-CN" altLang="zh-CN" sz="11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createtime</a:t>
            </a:r>
            <a: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b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 </a:t>
            </a:r>
            <a:r>
              <a:rPr lang="zh-CN" altLang="zh-CN" sz="11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pv</a:t>
            </a:r>
            <a: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b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 </a:t>
            </a:r>
            <a:r>
              <a:rPr lang="zh-CN" altLang="zh-CN" sz="1100" i="1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ROW_NUMBER</a:t>
            </a:r>
            <a: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() </a:t>
            </a:r>
            <a:r>
              <a:rPr lang="zh-CN" altLang="zh-CN" sz="11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OVER</a:t>
            </a:r>
            <a: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(</a:t>
            </a:r>
            <a:r>
              <a:rPr lang="zh-CN" altLang="zh-CN" sz="11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PARTITION BY </a:t>
            </a:r>
            <a:r>
              <a:rPr lang="zh-CN" altLang="zh-CN" sz="11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cookieid </a:t>
            </a:r>
            <a:r>
              <a:rPr lang="zh-CN" altLang="zh-CN" sz="11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ORDER BY </a:t>
            </a:r>
            <a:r>
              <a:rPr lang="zh-CN" altLang="zh-CN" sz="11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pv </a:t>
            </a:r>
            <a:r>
              <a:rPr lang="zh-CN" altLang="zh-CN" sz="11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DESC</a:t>
            </a:r>
            <a: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) </a:t>
            </a:r>
            <a:r>
              <a:rPr lang="zh-CN" altLang="zh-CN" sz="11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AS </a:t>
            </a:r>
            <a:r>
              <a:rPr lang="zh-CN" altLang="zh-CN" sz="11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seq</a:t>
            </a:r>
            <a:br>
              <a:rPr lang="zh-CN" altLang="zh-CN" sz="11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1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FROM </a:t>
            </a:r>
            <a:r>
              <a:rPr lang="zh-CN" altLang="zh-CN" sz="11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website_pv_info</a:t>
            </a:r>
            <a: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) </a:t>
            </a:r>
            <a:r>
              <a:rPr lang="zh-CN" altLang="zh-CN" sz="11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tmp </a:t>
            </a:r>
            <a:r>
              <a:rPr lang="zh-CN" altLang="zh-CN" sz="11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where </a:t>
            </a:r>
            <a:r>
              <a:rPr lang="zh-CN" altLang="zh-CN" sz="11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tmp</a:t>
            </a:r>
            <a: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.</a:t>
            </a:r>
            <a:r>
              <a:rPr lang="zh-CN" altLang="zh-CN" sz="11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seq </a:t>
            </a:r>
            <a: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&lt;</a:t>
            </a:r>
            <a:r>
              <a:rPr lang="zh-CN" altLang="zh-CN" sz="1100" dirty="0">
                <a:solidFill>
                  <a:srgbClr val="1750EB"/>
                </a:solidFill>
                <a:latin typeface="Arial Unicode MS" panose="020B0604020202020204" pitchFamily="34" charset="-122"/>
                <a:ea typeface="JetBrains Mono"/>
              </a:rPr>
              <a:t>4</a:t>
            </a:r>
            <a: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;</a:t>
            </a:r>
            <a:endParaRPr lang="zh-CN" altLang="zh-CN" sz="1400" dirty="0">
              <a:latin typeface="Arial" panose="020B0604020202020204" pitchFamily="34" charset="0"/>
            </a:endParaRPr>
          </a:p>
        </p:txBody>
      </p:sp>
      <p:sp>
        <p:nvSpPr>
          <p:cNvPr id="9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" name="图片 9"/>
          <p:cNvPicPr/>
          <p:nvPr/>
        </p:nvPicPr>
        <p:blipFill>
          <a:blip r:embed="rId2"/>
          <a:stretch>
            <a:fillRect/>
          </a:stretch>
        </p:blipFill>
        <p:spPr>
          <a:xfrm>
            <a:off x="3237703" y="4100050"/>
            <a:ext cx="5695950" cy="2369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68507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rgbClr val="92D050"/>
                </a:solidFill>
              </a:rPr>
              <a:t>将每个分组内的数据分为指定的若干个桶里</a:t>
            </a:r>
            <a:r>
              <a:rPr lang="zh-CN" altLang="en-US" dirty="0"/>
              <a:t>（分为若干个部分），</a:t>
            </a:r>
            <a:r>
              <a:rPr lang="zh-CN" altLang="en-US" dirty="0">
                <a:solidFill>
                  <a:srgbClr val="92D050"/>
                </a:solidFill>
              </a:rPr>
              <a:t>并且为每一个桶分配一个桶编号</a:t>
            </a:r>
            <a:r>
              <a:rPr lang="zh-CN" altLang="en-US" dirty="0"/>
              <a:t>。</a:t>
            </a:r>
          </a:p>
          <a:p>
            <a:r>
              <a:rPr lang="zh-CN" altLang="en-US" dirty="0"/>
              <a:t>如果不能平均分配，则优先分配较小编号的桶，并且各个桶中能放的行数最多相差</a:t>
            </a:r>
            <a:r>
              <a:rPr lang="en-US" altLang="zh-CN" dirty="0"/>
              <a:t>1</a:t>
            </a:r>
            <a:r>
              <a:rPr lang="zh-CN" altLang="en-US" dirty="0"/>
              <a:t>。</a:t>
            </a:r>
          </a:p>
          <a:p>
            <a:r>
              <a:rPr lang="zh-CN" altLang="en-US" dirty="0"/>
              <a:t>有时会有这样的需求</a:t>
            </a:r>
            <a:r>
              <a:rPr lang="en-US" altLang="zh-CN" dirty="0"/>
              <a:t>:</a:t>
            </a:r>
            <a:r>
              <a:rPr lang="zh-CN" altLang="en-US" dirty="0"/>
              <a:t>如果数据排序后分为三部分，业务人员只关心其中的一部分，如何将这中间的三分之一数据拿出来呢</a:t>
            </a:r>
            <a:r>
              <a:rPr lang="en-US" altLang="zh-CN" dirty="0"/>
              <a:t>?NTILE</a:t>
            </a:r>
            <a:r>
              <a:rPr lang="zh-CN" altLang="en-US" dirty="0"/>
              <a:t>函数即可以满足。</a:t>
            </a:r>
          </a:p>
          <a:p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 Windows Functions </a:t>
            </a:r>
            <a:r>
              <a:rPr lang="zh-CN" altLang="en-US" dirty="0"/>
              <a:t>窗口函数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（</a:t>
            </a:r>
            <a:r>
              <a:rPr lang="en-US" altLang="zh-CN" dirty="0"/>
              <a:t>3</a:t>
            </a:r>
            <a:r>
              <a:rPr lang="zh-CN" altLang="en-US" dirty="0"/>
              <a:t>）窗口排序函数</a:t>
            </a:r>
            <a:r>
              <a:rPr lang="en-US" altLang="zh-CN" dirty="0"/>
              <a:t>--ntile</a:t>
            </a:r>
            <a:endParaRPr lang="zh-CN" altLang="en-US" dirty="0"/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TextBox 3">
            <a:extLst>
              <a:ext uri="{FF2B5EF4-FFF2-40B4-BE49-F238E27FC236}">
                <a16:creationId xmlns:a16="http://schemas.microsoft.com/office/drawing/2014/main" id="{0C998B78-AB18-3C47-A1C7-25AE9A3A40B0}"/>
              </a:ext>
            </a:extLst>
          </p:cNvPr>
          <p:cNvSpPr txBox="1"/>
          <p:nvPr/>
        </p:nvSpPr>
        <p:spPr>
          <a:xfrm>
            <a:off x="363010" y="4058921"/>
            <a:ext cx="5415729" cy="1446550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1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</a:t>
            </a:r>
            <a:r>
              <a:rPr lang="zh-CN" altLang="zh-CN" sz="11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把每个分组内的数据分为</a:t>
            </a:r>
            <a:r>
              <a:rPr lang="zh-CN" altLang="zh-CN" sz="11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3</a:t>
            </a:r>
            <a:r>
              <a:rPr lang="zh-CN" altLang="zh-CN" sz="11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桶</a:t>
            </a:r>
            <a:br>
              <a:rPr lang="zh-CN" altLang="zh-CN" sz="11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1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SELECT</a:t>
            </a:r>
            <a:br>
              <a:rPr lang="zh-CN" altLang="zh-CN" sz="11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1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    </a:t>
            </a:r>
            <a:r>
              <a:rPr lang="zh-CN" altLang="zh-CN" sz="11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cookieid</a:t>
            </a:r>
            <a: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b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 </a:t>
            </a:r>
            <a:r>
              <a:rPr lang="zh-CN" altLang="zh-CN" sz="11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createtime</a:t>
            </a:r>
            <a: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b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 </a:t>
            </a:r>
            <a:r>
              <a:rPr lang="zh-CN" altLang="zh-CN" sz="11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pv</a:t>
            </a:r>
            <a: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b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 </a:t>
            </a:r>
            <a:r>
              <a:rPr lang="zh-CN" altLang="zh-CN" sz="1100" i="1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NTILE</a:t>
            </a:r>
            <a: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(</a:t>
            </a:r>
            <a:r>
              <a:rPr lang="zh-CN" altLang="zh-CN" sz="1100" dirty="0">
                <a:solidFill>
                  <a:srgbClr val="1750EB"/>
                </a:solidFill>
                <a:latin typeface="Arial Unicode MS" panose="020B0604020202020204" pitchFamily="34" charset="-122"/>
                <a:ea typeface="JetBrains Mono"/>
              </a:rPr>
              <a:t>3</a:t>
            </a:r>
            <a: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) </a:t>
            </a:r>
            <a:r>
              <a:rPr lang="zh-CN" altLang="zh-CN" sz="11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OVER</a:t>
            </a:r>
            <a: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(</a:t>
            </a:r>
            <a:r>
              <a:rPr lang="zh-CN" altLang="zh-CN" sz="11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PARTITION BY </a:t>
            </a:r>
            <a:r>
              <a:rPr lang="zh-CN" altLang="zh-CN" sz="11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cookieid </a:t>
            </a:r>
            <a:r>
              <a:rPr lang="zh-CN" altLang="zh-CN" sz="11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ORDER BY </a:t>
            </a:r>
            <a:r>
              <a:rPr lang="zh-CN" altLang="zh-CN" sz="11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createtime</a:t>
            </a:r>
            <a: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) </a:t>
            </a:r>
            <a:r>
              <a:rPr lang="zh-CN" altLang="zh-CN" sz="11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AS </a:t>
            </a:r>
            <a:r>
              <a:rPr lang="zh-CN" altLang="zh-CN" sz="11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rn2</a:t>
            </a:r>
            <a:br>
              <a:rPr lang="zh-CN" altLang="zh-CN" sz="11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1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FROM </a:t>
            </a:r>
            <a:r>
              <a:rPr lang="zh-CN" altLang="zh-CN" sz="11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website_pv_info</a:t>
            </a:r>
            <a:br>
              <a:rPr lang="zh-CN" altLang="zh-CN" sz="11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1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ORDER BY </a:t>
            </a:r>
            <a:r>
              <a:rPr lang="zh-CN" altLang="zh-CN" sz="11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cookieid</a:t>
            </a:r>
            <a: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r>
              <a:rPr lang="zh-CN" altLang="zh-CN" sz="11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createtime</a:t>
            </a:r>
            <a: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;</a:t>
            </a:r>
            <a:endParaRPr lang="zh-CN" altLang="zh-CN" sz="1400" dirty="0">
              <a:latin typeface="Arial" panose="020B0604020202020204" pitchFamily="34" charset="0"/>
            </a:endParaRP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2" name="图片 11"/>
          <p:cNvPicPr/>
          <p:nvPr/>
        </p:nvPicPr>
        <p:blipFill>
          <a:blip r:embed="rId2"/>
          <a:stretch>
            <a:fillRect/>
          </a:stretch>
        </p:blipFill>
        <p:spPr>
          <a:xfrm>
            <a:off x="6712097" y="3151720"/>
            <a:ext cx="5014772" cy="3260952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182388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 UDTF</a:t>
            </a:r>
            <a:r>
              <a:rPr lang="zh-CN" altLang="en-US" dirty="0"/>
              <a:t>之</a:t>
            </a:r>
            <a:r>
              <a:rPr lang="en-US" altLang="zh-CN" dirty="0"/>
              <a:t>explode</a:t>
            </a:r>
            <a:r>
              <a:rPr lang="zh-CN" altLang="en-US" dirty="0"/>
              <a:t>函数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使用</a:t>
            </a:r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0C998B78-AB18-3C47-A1C7-25AE9A3A40B0}"/>
              </a:ext>
            </a:extLst>
          </p:cNvPr>
          <p:cNvSpPr txBox="1"/>
          <p:nvPr/>
        </p:nvSpPr>
        <p:spPr>
          <a:xfrm>
            <a:off x="3204702" y="1860812"/>
            <a:ext cx="5535133" cy="600164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100" dirty="0">
                <a:solidFill>
                  <a:srgbClr val="0033B3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select </a:t>
            </a:r>
            <a:r>
              <a:rPr lang="en-US" altLang="zh-CN" sz="1100" i="1" dirty="0">
                <a:solidFill>
                  <a:srgbClr val="080808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explode</a:t>
            </a:r>
            <a:r>
              <a:rPr lang="en-US" altLang="zh-CN" sz="1100" dirty="0">
                <a:solidFill>
                  <a:srgbClr val="080808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(</a:t>
            </a:r>
            <a:r>
              <a:rPr lang="en-US" altLang="zh-CN" sz="1100" i="1" dirty="0">
                <a:solidFill>
                  <a:srgbClr val="080808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`array`</a:t>
            </a:r>
            <a:r>
              <a:rPr lang="en-US" altLang="zh-CN" sz="1100" dirty="0">
                <a:solidFill>
                  <a:srgbClr val="080808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(</a:t>
            </a:r>
            <a:r>
              <a:rPr lang="en-US" altLang="zh-CN" sz="1100" dirty="0">
                <a:solidFill>
                  <a:srgbClr val="1750EB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11</a:t>
            </a:r>
            <a:r>
              <a:rPr lang="en-US" altLang="zh-CN" sz="1100" dirty="0">
                <a:solidFill>
                  <a:srgbClr val="080808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,</a:t>
            </a:r>
            <a:r>
              <a:rPr lang="en-US" altLang="zh-CN" sz="1100" dirty="0">
                <a:solidFill>
                  <a:srgbClr val="1750EB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22</a:t>
            </a:r>
            <a:r>
              <a:rPr lang="en-US" altLang="zh-CN" sz="1100" dirty="0">
                <a:solidFill>
                  <a:srgbClr val="080808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,</a:t>
            </a:r>
            <a:r>
              <a:rPr lang="en-US" altLang="zh-CN" sz="1100" dirty="0">
                <a:solidFill>
                  <a:srgbClr val="1750EB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33</a:t>
            </a:r>
            <a:r>
              <a:rPr lang="en-US" altLang="zh-CN" sz="1100" dirty="0">
                <a:solidFill>
                  <a:srgbClr val="080808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)) </a:t>
            </a:r>
            <a:r>
              <a:rPr lang="en-US" altLang="zh-CN" sz="1100" dirty="0">
                <a:solidFill>
                  <a:srgbClr val="0033B3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as </a:t>
            </a:r>
            <a:r>
              <a:rPr lang="en-US" altLang="zh-CN" sz="110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item</a:t>
            </a:r>
            <a:r>
              <a:rPr lang="en-US" altLang="zh-CN" sz="1100" dirty="0">
                <a:solidFill>
                  <a:srgbClr val="080808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;</a:t>
            </a:r>
            <a:br>
              <a:rPr lang="en-US" altLang="zh-CN" sz="1100" dirty="0">
                <a:solidFill>
                  <a:srgbClr val="080808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</a:br>
            <a:br>
              <a:rPr lang="en-US" altLang="zh-CN" sz="1100" dirty="0">
                <a:solidFill>
                  <a:srgbClr val="080808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</a:br>
            <a:r>
              <a:rPr lang="en-US" altLang="zh-CN" sz="1100" dirty="0">
                <a:solidFill>
                  <a:srgbClr val="0033B3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select </a:t>
            </a:r>
            <a:r>
              <a:rPr lang="en-US" altLang="zh-CN" sz="1100" i="1" dirty="0">
                <a:solidFill>
                  <a:srgbClr val="080808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explode</a:t>
            </a:r>
            <a:r>
              <a:rPr lang="en-US" altLang="zh-CN" sz="1100" dirty="0">
                <a:solidFill>
                  <a:srgbClr val="080808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(</a:t>
            </a:r>
            <a:r>
              <a:rPr lang="en-US" altLang="zh-CN" sz="1100" i="1" dirty="0">
                <a:solidFill>
                  <a:srgbClr val="080808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`map`</a:t>
            </a:r>
            <a:r>
              <a:rPr lang="en-US" altLang="zh-CN" sz="1100" dirty="0">
                <a:solidFill>
                  <a:srgbClr val="080808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(</a:t>
            </a:r>
            <a:r>
              <a:rPr lang="en-US" altLang="zh-CN" sz="1100" dirty="0">
                <a:solidFill>
                  <a:srgbClr val="067D17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"id"</a:t>
            </a:r>
            <a:r>
              <a:rPr lang="en-US" altLang="zh-CN" sz="1100" dirty="0">
                <a:solidFill>
                  <a:srgbClr val="080808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,</a:t>
            </a:r>
            <a:r>
              <a:rPr lang="en-US" altLang="zh-CN" sz="1100" dirty="0">
                <a:solidFill>
                  <a:srgbClr val="1750EB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10086</a:t>
            </a:r>
            <a:r>
              <a:rPr lang="en-US" altLang="zh-CN" sz="1100" dirty="0">
                <a:solidFill>
                  <a:srgbClr val="080808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,</a:t>
            </a:r>
            <a:r>
              <a:rPr lang="en-US" altLang="zh-CN" sz="1100" dirty="0">
                <a:solidFill>
                  <a:srgbClr val="067D17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"name"</a:t>
            </a:r>
            <a:r>
              <a:rPr lang="en-US" altLang="zh-CN" sz="1100" dirty="0">
                <a:solidFill>
                  <a:srgbClr val="080808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,</a:t>
            </a:r>
            <a:r>
              <a:rPr lang="en-US" altLang="zh-CN" sz="1100" dirty="0">
                <a:solidFill>
                  <a:srgbClr val="067D17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"zhangsan"</a:t>
            </a:r>
            <a:r>
              <a:rPr lang="en-US" altLang="zh-CN" sz="1100" dirty="0">
                <a:solidFill>
                  <a:srgbClr val="080808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,</a:t>
            </a:r>
            <a:r>
              <a:rPr lang="en-US" altLang="zh-CN" sz="1100" dirty="0">
                <a:solidFill>
                  <a:srgbClr val="067D17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"age"</a:t>
            </a:r>
            <a:r>
              <a:rPr lang="en-US" altLang="zh-CN" sz="1100" dirty="0">
                <a:solidFill>
                  <a:srgbClr val="080808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,</a:t>
            </a:r>
            <a:r>
              <a:rPr lang="en-US" altLang="zh-CN" sz="1100" dirty="0">
                <a:solidFill>
                  <a:srgbClr val="1750EB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18</a:t>
            </a:r>
            <a:r>
              <a:rPr lang="en-US" altLang="zh-CN" sz="1100" dirty="0">
                <a:solidFill>
                  <a:srgbClr val="080808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));</a:t>
            </a:r>
            <a:endParaRPr lang="zh-CN" altLang="en-US" sz="1100" dirty="0"/>
          </a:p>
        </p:txBody>
      </p:sp>
      <p:pic>
        <p:nvPicPr>
          <p:cNvPr id="9" name="图片 8"/>
          <p:cNvPicPr/>
          <p:nvPr/>
        </p:nvPicPr>
        <p:blipFill>
          <a:blip r:embed="rId2"/>
          <a:stretch>
            <a:fillRect/>
          </a:stretch>
        </p:blipFill>
        <p:spPr>
          <a:xfrm>
            <a:off x="3124293" y="3110097"/>
            <a:ext cx="5695950" cy="311721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44676666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 Windows Functions </a:t>
            </a:r>
            <a:r>
              <a:rPr lang="zh-CN" altLang="en-US" dirty="0"/>
              <a:t>窗口函数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（</a:t>
            </a:r>
            <a:r>
              <a:rPr lang="en-US" altLang="zh-CN" dirty="0"/>
              <a:t>3</a:t>
            </a:r>
            <a:r>
              <a:rPr lang="zh-CN" altLang="en-US" dirty="0"/>
              <a:t>）窗口排序函数</a:t>
            </a:r>
            <a:r>
              <a:rPr lang="en-US" altLang="zh-CN" dirty="0"/>
              <a:t>--ntile</a:t>
            </a:r>
            <a:endParaRPr lang="zh-CN" altLang="en-US" dirty="0"/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TextBox 3">
            <a:extLst>
              <a:ext uri="{FF2B5EF4-FFF2-40B4-BE49-F238E27FC236}">
                <a16:creationId xmlns:a16="http://schemas.microsoft.com/office/drawing/2014/main" id="{0C998B78-AB18-3C47-A1C7-25AE9A3A40B0}"/>
              </a:ext>
            </a:extLst>
          </p:cNvPr>
          <p:cNvSpPr txBox="1"/>
          <p:nvPr/>
        </p:nvSpPr>
        <p:spPr>
          <a:xfrm>
            <a:off x="3377814" y="1976624"/>
            <a:ext cx="5415729" cy="1615827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1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</a:t>
            </a:r>
            <a:r>
              <a:rPr lang="zh-CN" altLang="zh-CN" sz="11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需求：统计每个用户</a:t>
            </a:r>
            <a:r>
              <a:rPr lang="zh-CN" altLang="zh-CN" sz="11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pv</a:t>
            </a:r>
            <a:r>
              <a:rPr lang="zh-CN" altLang="zh-CN" sz="11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数最多的前</a:t>
            </a:r>
            <a:r>
              <a:rPr lang="zh-CN" altLang="zh-CN" sz="11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3</a:t>
            </a:r>
            <a:r>
              <a:rPr lang="zh-CN" altLang="zh-CN" sz="11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分之</a:t>
            </a:r>
            <a:r>
              <a:rPr lang="zh-CN" altLang="zh-CN" sz="11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1</a:t>
            </a:r>
            <a:r>
              <a:rPr lang="zh-CN" altLang="zh-CN" sz="11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天。</a:t>
            </a:r>
            <a:br>
              <a:rPr lang="zh-CN" altLang="zh-CN" sz="11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1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</a:t>
            </a:r>
            <a:r>
              <a:rPr lang="zh-CN" altLang="zh-CN" sz="11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理解：将数据根据</a:t>
            </a:r>
            <a:r>
              <a:rPr lang="zh-CN" altLang="zh-CN" sz="11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cookieid</a:t>
            </a:r>
            <a:r>
              <a:rPr lang="zh-CN" altLang="zh-CN" sz="11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分 根据</a:t>
            </a:r>
            <a:r>
              <a:rPr lang="zh-CN" altLang="zh-CN" sz="11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pv</a:t>
            </a:r>
            <a:r>
              <a:rPr lang="zh-CN" altLang="zh-CN" sz="11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倒序排序 排序之后分为</a:t>
            </a:r>
            <a:r>
              <a:rPr lang="zh-CN" altLang="zh-CN" sz="11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3</a:t>
            </a:r>
            <a:r>
              <a:rPr lang="zh-CN" altLang="zh-CN" sz="11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个部分 取第一部分</a:t>
            </a:r>
            <a:br>
              <a:rPr lang="zh-CN" altLang="zh-CN" sz="11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1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SELECT </a:t>
            </a:r>
            <a:r>
              <a:rPr lang="zh-CN" altLang="zh-CN" sz="1100" i="1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* </a:t>
            </a:r>
            <a:r>
              <a:rPr lang="zh-CN" altLang="zh-CN" sz="11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from</a:t>
            </a:r>
            <a:br>
              <a:rPr lang="zh-CN" altLang="zh-CN" sz="11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(</a:t>
            </a:r>
            <a:r>
              <a:rPr lang="zh-CN" altLang="zh-CN" sz="11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SELECT</a:t>
            </a:r>
            <a:br>
              <a:rPr lang="zh-CN" altLang="zh-CN" sz="11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1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     </a:t>
            </a:r>
            <a:r>
              <a:rPr lang="zh-CN" altLang="zh-CN" sz="11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cookieid</a:t>
            </a:r>
            <a: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b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  </a:t>
            </a:r>
            <a:r>
              <a:rPr lang="zh-CN" altLang="zh-CN" sz="11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createtime</a:t>
            </a:r>
            <a: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b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  </a:t>
            </a:r>
            <a:r>
              <a:rPr lang="zh-CN" altLang="zh-CN" sz="11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pv</a:t>
            </a:r>
            <a: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b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  </a:t>
            </a:r>
            <a:r>
              <a:rPr lang="zh-CN" altLang="zh-CN" sz="1100" i="1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NTILE</a:t>
            </a:r>
            <a: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(</a:t>
            </a:r>
            <a:r>
              <a:rPr lang="zh-CN" altLang="zh-CN" sz="1100" dirty="0">
                <a:solidFill>
                  <a:srgbClr val="1750EB"/>
                </a:solidFill>
                <a:latin typeface="Arial Unicode MS" panose="020B0604020202020204" pitchFamily="34" charset="-122"/>
                <a:ea typeface="JetBrains Mono"/>
              </a:rPr>
              <a:t>3</a:t>
            </a:r>
            <a: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) </a:t>
            </a:r>
            <a:r>
              <a:rPr lang="zh-CN" altLang="zh-CN" sz="11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OVER</a:t>
            </a:r>
            <a: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(</a:t>
            </a:r>
            <a:r>
              <a:rPr lang="zh-CN" altLang="zh-CN" sz="11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PARTITION BY </a:t>
            </a:r>
            <a:r>
              <a:rPr lang="zh-CN" altLang="zh-CN" sz="11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cookieid </a:t>
            </a:r>
            <a:r>
              <a:rPr lang="zh-CN" altLang="zh-CN" sz="11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ORDER BY </a:t>
            </a:r>
            <a:r>
              <a:rPr lang="zh-CN" altLang="zh-CN" sz="11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pv </a:t>
            </a:r>
            <a:r>
              <a:rPr lang="zh-CN" altLang="zh-CN" sz="11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DESC</a:t>
            </a:r>
            <a: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) </a:t>
            </a:r>
            <a:r>
              <a:rPr lang="zh-CN" altLang="zh-CN" sz="11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AS </a:t>
            </a:r>
            <a:r>
              <a:rPr lang="zh-CN" altLang="zh-CN" sz="11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rn</a:t>
            </a:r>
            <a:br>
              <a:rPr lang="zh-CN" altLang="zh-CN" sz="11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1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 </a:t>
            </a:r>
            <a:r>
              <a:rPr lang="zh-CN" altLang="zh-CN" sz="11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FROM </a:t>
            </a:r>
            <a:r>
              <a:rPr lang="zh-CN" altLang="zh-CN" sz="11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website_pv_info</a:t>
            </a:r>
            <a: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) </a:t>
            </a:r>
            <a:r>
              <a:rPr lang="zh-CN" altLang="zh-CN" sz="11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tmp </a:t>
            </a:r>
            <a:r>
              <a:rPr lang="zh-CN" altLang="zh-CN" sz="11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where </a:t>
            </a:r>
            <a:r>
              <a:rPr lang="zh-CN" altLang="zh-CN" sz="11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rn </a:t>
            </a:r>
            <a: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=</a:t>
            </a:r>
            <a:r>
              <a:rPr lang="zh-CN" altLang="zh-CN" sz="1100" dirty="0">
                <a:solidFill>
                  <a:srgbClr val="1750EB"/>
                </a:solidFill>
                <a:latin typeface="Arial Unicode MS" panose="020B0604020202020204" pitchFamily="34" charset="-122"/>
                <a:ea typeface="JetBrains Mono"/>
              </a:rPr>
              <a:t>1</a:t>
            </a:r>
            <a: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;</a:t>
            </a:r>
            <a:endParaRPr lang="zh-CN" altLang="zh-CN" sz="1400" dirty="0">
              <a:latin typeface="Arial" panose="020B0604020202020204" pitchFamily="34" charset="0"/>
            </a:endParaRP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图片 12"/>
          <p:cNvPicPr/>
          <p:nvPr/>
        </p:nvPicPr>
        <p:blipFill>
          <a:blip r:embed="rId2"/>
          <a:stretch>
            <a:fillRect/>
          </a:stretch>
        </p:blipFill>
        <p:spPr>
          <a:xfrm>
            <a:off x="3237703" y="4221518"/>
            <a:ext cx="5695950" cy="221742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36484416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窗口函数概述</a:t>
            </a:r>
            <a:endParaRPr lang="en-US" altLang="zh-CN" dirty="0"/>
          </a:p>
          <a:p>
            <a:r>
              <a:rPr lang="zh-CN" altLang="en-US" dirty="0"/>
              <a:t>窗口函数语法规则</a:t>
            </a:r>
            <a:endParaRPr lang="en-US" altLang="zh-CN" dirty="0"/>
          </a:p>
          <a:p>
            <a:r>
              <a:rPr lang="zh-CN" altLang="en-US" dirty="0"/>
              <a:t>窗口聚合函数</a:t>
            </a:r>
            <a:endParaRPr lang="en-US" altLang="zh-CN" dirty="0"/>
          </a:p>
          <a:p>
            <a:r>
              <a:rPr lang="en-US" altLang="zh-CN" dirty="0"/>
              <a:t>window</a:t>
            </a:r>
            <a:r>
              <a:rPr lang="zh-CN" altLang="en-US" dirty="0"/>
              <a:t>子句</a:t>
            </a:r>
            <a:endParaRPr lang="en-US" altLang="zh-CN" dirty="0"/>
          </a:p>
          <a:p>
            <a:r>
              <a:rPr lang="zh-CN" altLang="en-US" dirty="0"/>
              <a:t>窗口排序函数</a:t>
            </a:r>
            <a:endParaRPr lang="en-US" altLang="zh-CN" dirty="0"/>
          </a:p>
          <a:p>
            <a:r>
              <a:rPr lang="zh-CN" altLang="en-US" dirty="0">
                <a:solidFill>
                  <a:srgbClr val="C00000"/>
                </a:solidFill>
              </a:rPr>
              <a:t>其他窗口函数</a:t>
            </a:r>
            <a:endParaRPr lang="en-US" altLang="zh-CN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25728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altLang="zh-CN" b="1" dirty="0">
                <a:solidFill>
                  <a:srgbClr val="92D050"/>
                </a:solidFill>
              </a:rPr>
              <a:t>LAG</a:t>
            </a:r>
            <a:r>
              <a:rPr lang="en-US" altLang="zh-CN" dirty="0">
                <a:solidFill>
                  <a:schemeClr val="tx1"/>
                </a:solidFill>
              </a:rPr>
              <a:t>(</a:t>
            </a:r>
            <a:r>
              <a:rPr lang="en-US" altLang="zh-CN" dirty="0" err="1">
                <a:solidFill>
                  <a:schemeClr val="tx1"/>
                </a:solidFill>
              </a:rPr>
              <a:t>col,n,DEFAULT</a:t>
            </a:r>
            <a:r>
              <a:rPr lang="en-US" altLang="zh-CN" dirty="0">
                <a:solidFill>
                  <a:schemeClr val="tx1"/>
                </a:solidFill>
              </a:rPr>
              <a:t>) </a:t>
            </a:r>
            <a:r>
              <a:rPr lang="zh-CN" altLang="en-US" dirty="0">
                <a:solidFill>
                  <a:schemeClr val="tx1"/>
                </a:solidFill>
              </a:rPr>
              <a:t>用于统计窗口内往上第</a:t>
            </a:r>
            <a:r>
              <a:rPr lang="en-US" altLang="zh-CN" dirty="0">
                <a:solidFill>
                  <a:schemeClr val="tx1"/>
                </a:solidFill>
              </a:rPr>
              <a:t>n</a:t>
            </a:r>
            <a:r>
              <a:rPr lang="zh-CN" altLang="en-US" dirty="0">
                <a:solidFill>
                  <a:schemeClr val="tx1"/>
                </a:solidFill>
              </a:rPr>
              <a:t>行值</a:t>
            </a:r>
          </a:p>
          <a:p>
            <a:pPr marL="0" indent="0">
              <a:buNone/>
            </a:pPr>
            <a:r>
              <a:rPr lang="en-US" altLang="zh-CN" sz="1400" dirty="0">
                <a:solidFill>
                  <a:schemeClr val="tx1"/>
                </a:solidFill>
              </a:rPr>
              <a:t>    </a:t>
            </a:r>
            <a:r>
              <a:rPr lang="zh-CN" altLang="en-US" sz="1400" dirty="0">
                <a:solidFill>
                  <a:schemeClr val="tx1"/>
                </a:solidFill>
              </a:rPr>
              <a:t>第一个参数为列名，第二个参数为往上第</a:t>
            </a:r>
            <a:r>
              <a:rPr lang="en-US" altLang="zh-CN" sz="1400" dirty="0">
                <a:solidFill>
                  <a:schemeClr val="tx1"/>
                </a:solidFill>
              </a:rPr>
              <a:t>n</a:t>
            </a:r>
            <a:r>
              <a:rPr lang="zh-CN" altLang="en-US" sz="1400" dirty="0">
                <a:solidFill>
                  <a:schemeClr val="tx1"/>
                </a:solidFill>
              </a:rPr>
              <a:t>行（可选，默认为</a:t>
            </a:r>
            <a:r>
              <a:rPr lang="en-US" altLang="zh-CN" sz="1400" dirty="0">
                <a:solidFill>
                  <a:schemeClr val="tx1"/>
                </a:solidFill>
              </a:rPr>
              <a:t>1</a:t>
            </a:r>
            <a:r>
              <a:rPr lang="zh-CN" altLang="en-US" sz="1400" dirty="0">
                <a:solidFill>
                  <a:schemeClr val="tx1"/>
                </a:solidFill>
              </a:rPr>
              <a:t>），第三个参数为默认值（当往上第</a:t>
            </a:r>
            <a:r>
              <a:rPr lang="en-US" altLang="zh-CN" sz="1400" dirty="0">
                <a:solidFill>
                  <a:schemeClr val="tx1"/>
                </a:solidFill>
              </a:rPr>
              <a:t>n</a:t>
            </a:r>
            <a:r>
              <a:rPr lang="zh-CN" altLang="en-US" sz="1400" dirty="0">
                <a:solidFill>
                  <a:schemeClr val="tx1"/>
                </a:solidFill>
              </a:rPr>
              <a:t>行为</a:t>
            </a:r>
            <a:r>
              <a:rPr lang="en-US" altLang="zh-CN" sz="1400" dirty="0">
                <a:solidFill>
                  <a:schemeClr val="tx1"/>
                </a:solidFill>
              </a:rPr>
              <a:t>NULL</a:t>
            </a:r>
            <a:r>
              <a:rPr lang="zh-CN" altLang="en-US" sz="1400" dirty="0">
                <a:solidFill>
                  <a:schemeClr val="tx1"/>
                </a:solidFill>
              </a:rPr>
              <a:t>时候，取默认值，如不指定，则为</a:t>
            </a:r>
            <a:r>
              <a:rPr lang="en-US" altLang="zh-CN" sz="1400" dirty="0">
                <a:solidFill>
                  <a:schemeClr val="tx1"/>
                </a:solidFill>
              </a:rPr>
              <a:t>NULL</a:t>
            </a:r>
            <a:r>
              <a:rPr lang="zh-CN" altLang="en-US" sz="1400" dirty="0">
                <a:solidFill>
                  <a:schemeClr val="tx1"/>
                </a:solidFill>
              </a:rPr>
              <a:t>）；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CN" b="1" dirty="0">
                <a:solidFill>
                  <a:srgbClr val="92D050"/>
                </a:solidFill>
              </a:rPr>
              <a:t>LEAD</a:t>
            </a:r>
            <a:r>
              <a:rPr lang="en-US" altLang="zh-CN" dirty="0">
                <a:solidFill>
                  <a:schemeClr val="tx1"/>
                </a:solidFill>
              </a:rPr>
              <a:t>(</a:t>
            </a:r>
            <a:r>
              <a:rPr lang="en-US" altLang="zh-CN" dirty="0" err="1">
                <a:solidFill>
                  <a:schemeClr val="tx1"/>
                </a:solidFill>
              </a:rPr>
              <a:t>col,n,DEFAULT</a:t>
            </a:r>
            <a:r>
              <a:rPr lang="en-US" altLang="zh-CN" dirty="0">
                <a:solidFill>
                  <a:schemeClr val="tx1"/>
                </a:solidFill>
              </a:rPr>
              <a:t>) </a:t>
            </a:r>
            <a:r>
              <a:rPr lang="zh-CN" altLang="en-US" dirty="0">
                <a:solidFill>
                  <a:schemeClr val="tx1"/>
                </a:solidFill>
              </a:rPr>
              <a:t>用于统计窗口内往下第</a:t>
            </a:r>
            <a:r>
              <a:rPr lang="en-US" altLang="zh-CN" dirty="0">
                <a:solidFill>
                  <a:schemeClr val="tx1"/>
                </a:solidFill>
              </a:rPr>
              <a:t>n</a:t>
            </a:r>
            <a:r>
              <a:rPr lang="zh-CN" altLang="en-US" dirty="0">
                <a:solidFill>
                  <a:schemeClr val="tx1"/>
                </a:solidFill>
              </a:rPr>
              <a:t>行值</a:t>
            </a:r>
          </a:p>
          <a:p>
            <a:pPr marL="0" indent="0">
              <a:buNone/>
            </a:pPr>
            <a:r>
              <a:rPr lang="zh-CN" altLang="en-US" sz="1400" dirty="0">
                <a:solidFill>
                  <a:schemeClr val="tx1"/>
                </a:solidFill>
              </a:rPr>
              <a:t>    第一个参数为列名，第二个参数为往下第</a:t>
            </a:r>
            <a:r>
              <a:rPr lang="en-US" altLang="zh-CN" sz="1400" dirty="0">
                <a:solidFill>
                  <a:schemeClr val="tx1"/>
                </a:solidFill>
              </a:rPr>
              <a:t>n</a:t>
            </a:r>
            <a:r>
              <a:rPr lang="zh-CN" altLang="en-US" sz="1400" dirty="0">
                <a:solidFill>
                  <a:schemeClr val="tx1"/>
                </a:solidFill>
              </a:rPr>
              <a:t>行（可选，默认为</a:t>
            </a:r>
            <a:r>
              <a:rPr lang="en-US" altLang="zh-CN" sz="1400" dirty="0">
                <a:solidFill>
                  <a:schemeClr val="tx1"/>
                </a:solidFill>
              </a:rPr>
              <a:t>1</a:t>
            </a:r>
            <a:r>
              <a:rPr lang="zh-CN" altLang="en-US" sz="1400" dirty="0">
                <a:solidFill>
                  <a:schemeClr val="tx1"/>
                </a:solidFill>
              </a:rPr>
              <a:t>），第三个参数为默认值（当往下第</a:t>
            </a:r>
            <a:r>
              <a:rPr lang="en-US" altLang="zh-CN" sz="1400" dirty="0">
                <a:solidFill>
                  <a:schemeClr val="tx1"/>
                </a:solidFill>
              </a:rPr>
              <a:t>n</a:t>
            </a:r>
            <a:r>
              <a:rPr lang="zh-CN" altLang="en-US" sz="1400" dirty="0">
                <a:solidFill>
                  <a:schemeClr val="tx1"/>
                </a:solidFill>
              </a:rPr>
              <a:t>行为</a:t>
            </a:r>
            <a:r>
              <a:rPr lang="en-US" altLang="zh-CN" sz="1400" dirty="0">
                <a:solidFill>
                  <a:schemeClr val="tx1"/>
                </a:solidFill>
              </a:rPr>
              <a:t>NULL</a:t>
            </a:r>
            <a:r>
              <a:rPr lang="zh-CN" altLang="en-US" sz="1400" dirty="0">
                <a:solidFill>
                  <a:schemeClr val="tx1"/>
                </a:solidFill>
              </a:rPr>
              <a:t>时候，取默认值，如不指定，则为</a:t>
            </a:r>
            <a:r>
              <a:rPr lang="en-US" altLang="zh-CN" sz="1400" dirty="0">
                <a:solidFill>
                  <a:schemeClr val="tx1"/>
                </a:solidFill>
              </a:rPr>
              <a:t>NULL</a:t>
            </a:r>
            <a:r>
              <a:rPr lang="zh-CN" altLang="en-US" sz="1400" dirty="0">
                <a:solidFill>
                  <a:schemeClr val="tx1"/>
                </a:solidFill>
              </a:rPr>
              <a:t>）；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CN" b="1" dirty="0">
                <a:solidFill>
                  <a:srgbClr val="92D050"/>
                </a:solidFill>
              </a:rPr>
              <a:t>FIRST_VALUE</a:t>
            </a:r>
            <a:r>
              <a:rPr lang="en-US" altLang="zh-CN" dirty="0">
                <a:solidFill>
                  <a:schemeClr val="tx1"/>
                </a:solidFill>
              </a:rPr>
              <a:t> </a:t>
            </a:r>
            <a:r>
              <a:rPr lang="zh-CN" altLang="en-US" dirty="0">
                <a:solidFill>
                  <a:schemeClr val="tx1"/>
                </a:solidFill>
              </a:rPr>
              <a:t>取分组内排序后，截止到当前行，第一个值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CN" b="1" dirty="0">
                <a:solidFill>
                  <a:srgbClr val="92D050"/>
                </a:solidFill>
              </a:rPr>
              <a:t>LAST_VALUE</a:t>
            </a:r>
            <a:r>
              <a:rPr lang="en-US" altLang="zh-CN" dirty="0">
                <a:solidFill>
                  <a:schemeClr val="tx1"/>
                </a:solidFill>
              </a:rPr>
              <a:t> </a:t>
            </a:r>
            <a:r>
              <a:rPr lang="zh-CN" altLang="en-US" dirty="0">
                <a:solidFill>
                  <a:schemeClr val="tx1"/>
                </a:solidFill>
              </a:rPr>
              <a:t>取分组内排序后，截止到当前行，最后一个值</a:t>
            </a:r>
          </a:p>
          <a:p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 Windows Functions </a:t>
            </a:r>
            <a:r>
              <a:rPr lang="zh-CN" altLang="en-US" dirty="0"/>
              <a:t>窗口函数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窗口分析函数</a:t>
            </a:r>
          </a:p>
        </p:txBody>
      </p:sp>
    </p:spTree>
    <p:extLst>
      <p:ext uri="{BB962C8B-B14F-4D97-AF65-F5344CB8AC3E}">
        <p14:creationId xmlns:p14="http://schemas.microsoft.com/office/powerpoint/2010/main" val="297261943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 Windows Functions </a:t>
            </a:r>
            <a:r>
              <a:rPr lang="zh-CN" altLang="en-US" dirty="0"/>
              <a:t>窗口函数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窗口分析函数</a:t>
            </a: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0C998B78-AB18-3C47-A1C7-25AE9A3A40B0}"/>
              </a:ext>
            </a:extLst>
          </p:cNvPr>
          <p:cNvSpPr txBox="1"/>
          <p:nvPr/>
        </p:nvSpPr>
        <p:spPr>
          <a:xfrm>
            <a:off x="2337980" y="2130533"/>
            <a:ext cx="7495398" cy="3477875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1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-----------</a:t>
            </a:r>
            <a:r>
              <a:rPr lang="zh-CN" altLang="zh-CN" sz="11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窗口分析函数</a:t>
            </a:r>
            <a:r>
              <a:rPr lang="zh-CN" altLang="zh-CN" sz="11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----------</a:t>
            </a:r>
            <a:br>
              <a:rPr lang="zh-CN" altLang="zh-CN" sz="11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1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--LAG</a:t>
            </a:r>
            <a:br>
              <a:rPr lang="zh-CN" altLang="zh-CN" sz="11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1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SELECT </a:t>
            </a:r>
            <a:r>
              <a:rPr lang="zh-CN" altLang="zh-CN" sz="11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cookieid</a:t>
            </a:r>
            <a: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b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    </a:t>
            </a:r>
            <a:r>
              <a:rPr lang="zh-CN" altLang="zh-CN" sz="11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createtime</a:t>
            </a:r>
            <a: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b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    </a:t>
            </a:r>
            <a:r>
              <a:rPr lang="zh-CN" altLang="zh-CN" sz="11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url</a:t>
            </a:r>
            <a: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b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    </a:t>
            </a:r>
            <a:r>
              <a:rPr lang="zh-CN" altLang="zh-CN" sz="1100" i="1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ROW_NUMBER</a:t>
            </a:r>
            <a: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() </a:t>
            </a:r>
            <a:r>
              <a:rPr lang="zh-CN" altLang="zh-CN" sz="11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OVER</a:t>
            </a:r>
            <a: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(</a:t>
            </a:r>
            <a:r>
              <a:rPr lang="zh-CN" altLang="zh-CN" sz="11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PARTITION BY </a:t>
            </a:r>
            <a:r>
              <a:rPr lang="zh-CN" altLang="zh-CN" sz="11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cookieid </a:t>
            </a:r>
            <a:r>
              <a:rPr lang="zh-CN" altLang="zh-CN" sz="11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ORDER BY </a:t>
            </a:r>
            <a:r>
              <a:rPr lang="zh-CN" altLang="zh-CN" sz="11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createtime</a:t>
            </a:r>
            <a: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) </a:t>
            </a:r>
            <a:r>
              <a:rPr lang="zh-CN" altLang="zh-CN" sz="11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AS </a:t>
            </a:r>
            <a:r>
              <a:rPr lang="zh-CN" altLang="zh-CN" sz="11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rn</a:t>
            </a:r>
            <a: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b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    </a:t>
            </a:r>
            <a:r>
              <a:rPr lang="zh-CN" altLang="zh-CN" sz="1100" i="1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LAG</a:t>
            </a:r>
            <a: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(</a:t>
            </a:r>
            <a:r>
              <a:rPr lang="zh-CN" altLang="zh-CN" sz="11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createtime</a:t>
            </a:r>
            <a: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r>
              <a:rPr lang="zh-CN" altLang="zh-CN" sz="1100" dirty="0">
                <a:solidFill>
                  <a:srgbClr val="1750EB"/>
                </a:solidFill>
                <a:latin typeface="Arial Unicode MS" panose="020B0604020202020204" pitchFamily="34" charset="-122"/>
                <a:ea typeface="JetBrains Mono"/>
              </a:rPr>
              <a:t>1</a:t>
            </a:r>
            <a: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r>
              <a:rPr lang="zh-CN" altLang="zh-CN" sz="11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'1970-01-01 00:00:00'</a:t>
            </a:r>
            <a: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) </a:t>
            </a:r>
            <a:r>
              <a:rPr lang="zh-CN" altLang="zh-CN" sz="11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OVER</a:t>
            </a:r>
            <a: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(</a:t>
            </a:r>
            <a:r>
              <a:rPr lang="zh-CN" altLang="zh-CN" sz="11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PARTITION BY </a:t>
            </a:r>
            <a:r>
              <a:rPr lang="zh-CN" altLang="zh-CN" sz="11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cookieid </a:t>
            </a:r>
            <a:r>
              <a:rPr lang="zh-CN" altLang="zh-CN" sz="11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ORDER BY </a:t>
            </a:r>
            <a:r>
              <a:rPr lang="zh-CN" altLang="zh-CN" sz="11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createtime</a:t>
            </a:r>
            <a: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) </a:t>
            </a:r>
            <a:r>
              <a:rPr lang="zh-CN" altLang="zh-CN" sz="11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AS </a:t>
            </a:r>
            <a:r>
              <a:rPr lang="zh-CN" altLang="zh-CN" sz="11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last_1_time</a:t>
            </a:r>
            <a: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b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    </a:t>
            </a:r>
            <a:r>
              <a:rPr lang="zh-CN" altLang="zh-CN" sz="1100" i="1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LAG</a:t>
            </a:r>
            <a: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(</a:t>
            </a:r>
            <a:r>
              <a:rPr lang="zh-CN" altLang="zh-CN" sz="11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createtime</a:t>
            </a:r>
            <a: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r>
              <a:rPr lang="zh-CN" altLang="zh-CN" sz="1100" dirty="0">
                <a:solidFill>
                  <a:srgbClr val="1750EB"/>
                </a:solidFill>
                <a:latin typeface="Arial Unicode MS" panose="020B0604020202020204" pitchFamily="34" charset="-122"/>
                <a:ea typeface="JetBrains Mono"/>
              </a:rPr>
              <a:t>2</a:t>
            </a:r>
            <a: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) </a:t>
            </a:r>
            <a:r>
              <a:rPr lang="zh-CN" altLang="zh-CN" sz="11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OVER</a:t>
            </a:r>
            <a: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(</a:t>
            </a:r>
            <a:r>
              <a:rPr lang="zh-CN" altLang="zh-CN" sz="11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PARTITION BY </a:t>
            </a:r>
            <a:r>
              <a:rPr lang="zh-CN" altLang="zh-CN" sz="11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cookieid </a:t>
            </a:r>
            <a:r>
              <a:rPr lang="zh-CN" altLang="zh-CN" sz="11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ORDER BY </a:t>
            </a:r>
            <a:r>
              <a:rPr lang="zh-CN" altLang="zh-CN" sz="11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createtime</a:t>
            </a:r>
            <a: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) </a:t>
            </a:r>
            <a:r>
              <a:rPr lang="zh-CN" altLang="zh-CN" sz="11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AS </a:t>
            </a:r>
            <a:r>
              <a:rPr lang="zh-CN" altLang="zh-CN" sz="11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last_2_time</a:t>
            </a:r>
            <a:br>
              <a:rPr lang="zh-CN" altLang="zh-CN" sz="11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1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FROM </a:t>
            </a:r>
            <a:r>
              <a:rPr lang="zh-CN" altLang="zh-CN" sz="11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website_url_info</a:t>
            </a:r>
            <a: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;</a:t>
            </a:r>
            <a:b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b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b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1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--LEAD</a:t>
            </a:r>
            <a:br>
              <a:rPr lang="zh-CN" altLang="zh-CN" sz="11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1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SELECT </a:t>
            </a:r>
            <a:r>
              <a:rPr lang="zh-CN" altLang="zh-CN" sz="11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cookieid</a:t>
            </a:r>
            <a: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b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    </a:t>
            </a:r>
            <a:r>
              <a:rPr lang="zh-CN" altLang="zh-CN" sz="11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createtime</a:t>
            </a:r>
            <a: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b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    </a:t>
            </a:r>
            <a:r>
              <a:rPr lang="zh-CN" altLang="zh-CN" sz="11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url</a:t>
            </a:r>
            <a: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b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    </a:t>
            </a:r>
            <a:r>
              <a:rPr lang="zh-CN" altLang="zh-CN" sz="1100" i="1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ROW_NUMBER</a:t>
            </a:r>
            <a: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() </a:t>
            </a:r>
            <a:r>
              <a:rPr lang="zh-CN" altLang="zh-CN" sz="11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OVER</a:t>
            </a:r>
            <a: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(</a:t>
            </a:r>
            <a:r>
              <a:rPr lang="zh-CN" altLang="zh-CN" sz="11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PARTITION BY </a:t>
            </a:r>
            <a:r>
              <a:rPr lang="zh-CN" altLang="zh-CN" sz="11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cookieid </a:t>
            </a:r>
            <a:r>
              <a:rPr lang="zh-CN" altLang="zh-CN" sz="11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ORDER BY </a:t>
            </a:r>
            <a:r>
              <a:rPr lang="zh-CN" altLang="zh-CN" sz="11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createtime</a:t>
            </a:r>
            <a: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) </a:t>
            </a:r>
            <a:r>
              <a:rPr lang="zh-CN" altLang="zh-CN" sz="11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AS </a:t>
            </a:r>
            <a:r>
              <a:rPr lang="zh-CN" altLang="zh-CN" sz="11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rn</a:t>
            </a:r>
            <a: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b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    </a:t>
            </a:r>
            <a:r>
              <a:rPr lang="zh-CN" altLang="zh-CN" sz="1100" i="1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LEAD</a:t>
            </a:r>
            <a: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(</a:t>
            </a:r>
            <a:r>
              <a:rPr lang="zh-CN" altLang="zh-CN" sz="11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createtime</a:t>
            </a:r>
            <a: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r>
              <a:rPr lang="zh-CN" altLang="zh-CN" sz="1100" dirty="0">
                <a:solidFill>
                  <a:srgbClr val="1750EB"/>
                </a:solidFill>
                <a:latin typeface="Arial Unicode MS" panose="020B0604020202020204" pitchFamily="34" charset="-122"/>
                <a:ea typeface="JetBrains Mono"/>
              </a:rPr>
              <a:t>1</a:t>
            </a:r>
            <a: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r>
              <a:rPr lang="zh-CN" altLang="zh-CN" sz="11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'1970-01-01 00:00:00'</a:t>
            </a:r>
            <a: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) </a:t>
            </a:r>
            <a:r>
              <a:rPr lang="zh-CN" altLang="zh-CN" sz="11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OVER</a:t>
            </a:r>
            <a: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(</a:t>
            </a:r>
            <a:r>
              <a:rPr lang="zh-CN" altLang="zh-CN" sz="11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PARTITION BY </a:t>
            </a:r>
            <a:r>
              <a:rPr lang="zh-CN" altLang="zh-CN" sz="11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cookieid </a:t>
            </a:r>
            <a:r>
              <a:rPr lang="zh-CN" altLang="zh-CN" sz="11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ORDER BY </a:t>
            </a:r>
            <a:r>
              <a:rPr lang="zh-CN" altLang="zh-CN" sz="11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createtime</a:t>
            </a:r>
            <a: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) </a:t>
            </a:r>
            <a:r>
              <a:rPr lang="zh-CN" altLang="zh-CN" sz="11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AS </a:t>
            </a:r>
            <a:r>
              <a:rPr lang="zh-CN" altLang="zh-CN" sz="11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next_1_time</a:t>
            </a:r>
            <a: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b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    </a:t>
            </a:r>
            <a:r>
              <a:rPr lang="zh-CN" altLang="zh-CN" sz="1100" i="1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LEAD</a:t>
            </a:r>
            <a: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(</a:t>
            </a:r>
            <a:r>
              <a:rPr lang="zh-CN" altLang="zh-CN" sz="11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createtime</a:t>
            </a:r>
            <a: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r>
              <a:rPr lang="zh-CN" altLang="zh-CN" sz="1100" dirty="0">
                <a:solidFill>
                  <a:srgbClr val="1750EB"/>
                </a:solidFill>
                <a:latin typeface="Arial Unicode MS" panose="020B0604020202020204" pitchFamily="34" charset="-122"/>
                <a:ea typeface="JetBrains Mono"/>
              </a:rPr>
              <a:t>2</a:t>
            </a:r>
            <a: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) </a:t>
            </a:r>
            <a:r>
              <a:rPr lang="zh-CN" altLang="zh-CN" sz="11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OVER</a:t>
            </a:r>
            <a: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(</a:t>
            </a:r>
            <a:r>
              <a:rPr lang="zh-CN" altLang="zh-CN" sz="11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PARTITION BY </a:t>
            </a:r>
            <a:r>
              <a:rPr lang="zh-CN" altLang="zh-CN" sz="11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cookieid </a:t>
            </a:r>
            <a:r>
              <a:rPr lang="zh-CN" altLang="zh-CN" sz="11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ORDER BY </a:t>
            </a:r>
            <a:r>
              <a:rPr lang="zh-CN" altLang="zh-CN" sz="11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createtime</a:t>
            </a:r>
            <a: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) </a:t>
            </a:r>
            <a:r>
              <a:rPr lang="zh-CN" altLang="zh-CN" sz="11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AS </a:t>
            </a:r>
            <a:r>
              <a:rPr lang="zh-CN" altLang="zh-CN" sz="11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next_2_time</a:t>
            </a:r>
            <a:br>
              <a:rPr lang="zh-CN" altLang="zh-CN" sz="11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1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FROM </a:t>
            </a:r>
            <a:r>
              <a:rPr lang="zh-CN" altLang="zh-CN" sz="11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website_url_info</a:t>
            </a:r>
            <a: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;</a:t>
            </a:r>
            <a:endParaRPr lang="zh-CN" altLang="zh-CN" sz="14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48716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 Windows Functions </a:t>
            </a:r>
            <a:r>
              <a:rPr lang="zh-CN" altLang="en-US" dirty="0"/>
              <a:t>窗口函数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窗口分析函数</a:t>
            </a: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0C998B78-AB18-3C47-A1C7-25AE9A3A40B0}"/>
              </a:ext>
            </a:extLst>
          </p:cNvPr>
          <p:cNvSpPr txBox="1"/>
          <p:nvPr/>
        </p:nvSpPr>
        <p:spPr>
          <a:xfrm>
            <a:off x="2337980" y="2202961"/>
            <a:ext cx="7495398" cy="2908489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1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--FIRST_VALUE</a:t>
            </a:r>
            <a:br>
              <a:rPr lang="zh-CN" altLang="zh-CN" sz="11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1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SELECT </a:t>
            </a:r>
            <a:r>
              <a:rPr lang="zh-CN" altLang="zh-CN" sz="11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cookieid</a:t>
            </a:r>
            <a: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b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    </a:t>
            </a:r>
            <a:r>
              <a:rPr lang="zh-CN" altLang="zh-CN" sz="11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createtime</a:t>
            </a:r>
            <a: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b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    </a:t>
            </a:r>
            <a:r>
              <a:rPr lang="zh-CN" altLang="zh-CN" sz="11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url</a:t>
            </a:r>
            <a: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b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    </a:t>
            </a:r>
            <a:r>
              <a:rPr lang="zh-CN" altLang="zh-CN" sz="1100" i="1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ROW_NUMBER</a:t>
            </a:r>
            <a: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() </a:t>
            </a:r>
            <a:r>
              <a:rPr lang="zh-CN" altLang="zh-CN" sz="11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OVER</a:t>
            </a:r>
            <a: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(</a:t>
            </a:r>
            <a:r>
              <a:rPr lang="zh-CN" altLang="zh-CN" sz="11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PARTITION BY </a:t>
            </a:r>
            <a:r>
              <a:rPr lang="zh-CN" altLang="zh-CN" sz="11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cookieid </a:t>
            </a:r>
            <a:r>
              <a:rPr lang="zh-CN" altLang="zh-CN" sz="11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ORDER BY </a:t>
            </a:r>
            <a:r>
              <a:rPr lang="zh-CN" altLang="zh-CN" sz="11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createtime</a:t>
            </a:r>
            <a: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) </a:t>
            </a:r>
            <a:r>
              <a:rPr lang="zh-CN" altLang="zh-CN" sz="11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AS </a:t>
            </a:r>
            <a:r>
              <a:rPr lang="zh-CN" altLang="zh-CN" sz="11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rn</a:t>
            </a:r>
            <a: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b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    </a:t>
            </a:r>
            <a:r>
              <a:rPr lang="zh-CN" altLang="zh-CN" sz="1100" i="1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FIRST_VALUE</a:t>
            </a:r>
            <a: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(</a:t>
            </a:r>
            <a:r>
              <a:rPr lang="zh-CN" altLang="zh-CN" sz="11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url</a:t>
            </a:r>
            <a: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) </a:t>
            </a:r>
            <a:r>
              <a:rPr lang="zh-CN" altLang="zh-CN" sz="11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OVER</a:t>
            </a:r>
            <a: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(</a:t>
            </a:r>
            <a:r>
              <a:rPr lang="zh-CN" altLang="zh-CN" sz="11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PARTITION BY </a:t>
            </a:r>
            <a:r>
              <a:rPr lang="zh-CN" altLang="zh-CN" sz="11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cookieid </a:t>
            </a:r>
            <a:r>
              <a:rPr lang="zh-CN" altLang="zh-CN" sz="11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ORDER BY </a:t>
            </a:r>
            <a:r>
              <a:rPr lang="zh-CN" altLang="zh-CN" sz="11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createtime</a:t>
            </a:r>
            <a: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) </a:t>
            </a:r>
            <a:r>
              <a:rPr lang="zh-CN" altLang="zh-CN" sz="11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AS </a:t>
            </a:r>
            <a:r>
              <a:rPr lang="zh-CN" altLang="zh-CN" sz="11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first1</a:t>
            </a:r>
            <a:br>
              <a:rPr lang="zh-CN" altLang="zh-CN" sz="11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1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FROM </a:t>
            </a:r>
            <a:r>
              <a:rPr lang="zh-CN" altLang="zh-CN" sz="11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website_url_info</a:t>
            </a:r>
            <a: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;</a:t>
            </a:r>
            <a:b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b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1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--LAST_VALUE</a:t>
            </a:r>
            <a:br>
              <a:rPr lang="zh-CN" altLang="zh-CN" sz="11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1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SELECT </a:t>
            </a:r>
            <a:r>
              <a:rPr lang="zh-CN" altLang="zh-CN" sz="11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cookieid</a:t>
            </a:r>
            <a: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b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    </a:t>
            </a:r>
            <a:r>
              <a:rPr lang="zh-CN" altLang="zh-CN" sz="11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createtime</a:t>
            </a:r>
            <a: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b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    </a:t>
            </a:r>
            <a:r>
              <a:rPr lang="zh-CN" altLang="zh-CN" sz="11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url</a:t>
            </a:r>
            <a: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b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    </a:t>
            </a:r>
            <a:r>
              <a:rPr lang="zh-CN" altLang="zh-CN" sz="1100" i="1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ROW_NUMBER</a:t>
            </a:r>
            <a: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() </a:t>
            </a:r>
            <a:r>
              <a:rPr lang="zh-CN" altLang="zh-CN" sz="11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OVER</a:t>
            </a:r>
            <a: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(</a:t>
            </a:r>
            <a:r>
              <a:rPr lang="zh-CN" altLang="zh-CN" sz="11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PARTITION BY </a:t>
            </a:r>
            <a:r>
              <a:rPr lang="zh-CN" altLang="zh-CN" sz="11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cookieid </a:t>
            </a:r>
            <a:r>
              <a:rPr lang="zh-CN" altLang="zh-CN" sz="11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ORDER BY </a:t>
            </a:r>
            <a:r>
              <a:rPr lang="zh-CN" altLang="zh-CN" sz="11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createtime</a:t>
            </a:r>
            <a: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) </a:t>
            </a:r>
            <a:r>
              <a:rPr lang="zh-CN" altLang="zh-CN" sz="11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AS </a:t>
            </a:r>
            <a:r>
              <a:rPr lang="zh-CN" altLang="zh-CN" sz="11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rn</a:t>
            </a:r>
            <a: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b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    </a:t>
            </a:r>
            <a:r>
              <a:rPr lang="zh-CN" altLang="zh-CN" sz="1100" i="1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LAST_VALUE</a:t>
            </a:r>
            <a: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(</a:t>
            </a:r>
            <a:r>
              <a:rPr lang="zh-CN" altLang="zh-CN" sz="11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url</a:t>
            </a:r>
            <a: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) </a:t>
            </a:r>
            <a:r>
              <a:rPr lang="zh-CN" altLang="zh-CN" sz="11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OVER</a:t>
            </a:r>
            <a: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(</a:t>
            </a:r>
            <a:r>
              <a:rPr lang="zh-CN" altLang="zh-CN" sz="11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PARTITION BY </a:t>
            </a:r>
            <a:r>
              <a:rPr lang="zh-CN" altLang="zh-CN" sz="11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cookieid </a:t>
            </a:r>
            <a:r>
              <a:rPr lang="zh-CN" altLang="zh-CN" sz="11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ORDER BY </a:t>
            </a:r>
            <a:r>
              <a:rPr lang="zh-CN" altLang="zh-CN" sz="11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createtime</a:t>
            </a:r>
            <a: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) </a:t>
            </a:r>
            <a:r>
              <a:rPr lang="zh-CN" altLang="zh-CN" sz="11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AS </a:t>
            </a:r>
            <a:r>
              <a:rPr lang="zh-CN" altLang="zh-CN" sz="11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last1</a:t>
            </a:r>
            <a:br>
              <a:rPr lang="zh-CN" altLang="zh-CN" sz="11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1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FROM </a:t>
            </a:r>
            <a:r>
              <a:rPr lang="zh-CN" altLang="zh-CN" sz="11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website_url_info</a:t>
            </a:r>
            <a: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;</a:t>
            </a:r>
            <a:b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endParaRPr lang="zh-CN" altLang="zh-CN" sz="1400" dirty="0">
              <a:latin typeface="Arial" panose="020B0604020202020204" pitchFamily="34" charset="0"/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557861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DC7A42-DEB9-4846-9885-EF1F65B29A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/>
                </a:solidFill>
              </a:rPr>
              <a:t>Hive </a:t>
            </a:r>
            <a:r>
              <a:rPr lang="zh-CN" altLang="en-US" dirty="0">
                <a:solidFill>
                  <a:schemeClr val="tx1"/>
                </a:solidFill>
              </a:rPr>
              <a:t>数据压缩、文件存储格式</a:t>
            </a:r>
            <a:endParaRPr lang="en-US" altLang="zh-CN" dirty="0">
              <a:solidFill>
                <a:schemeClr val="tx1"/>
              </a:solidFill>
            </a:endParaRP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C0D98B5-82FB-804B-8565-7E31DD4B40B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03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4039326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691FACA-E1ED-6A48-A1E4-D925AAC030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FF0000"/>
                </a:solidFill>
              </a:rPr>
              <a:t>文件存储格式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>
                <a:solidFill>
                  <a:schemeClr val="tx1"/>
                </a:solidFill>
              </a:rPr>
              <a:t>数据压缩</a:t>
            </a:r>
            <a:endParaRPr lang="en-US" altLang="zh-C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351751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603305" y="1452703"/>
            <a:ext cx="10749598" cy="4219575"/>
          </a:xfrm>
        </p:spPr>
        <p:txBody>
          <a:bodyPr/>
          <a:lstStyle/>
          <a:p>
            <a:r>
              <a:rPr lang="en-US" altLang="zh-CN" dirty="0"/>
              <a:t>Hive</a:t>
            </a:r>
            <a:r>
              <a:rPr lang="zh-CN" altLang="en-US" dirty="0"/>
              <a:t>数据存储的本质还是</a:t>
            </a:r>
            <a:r>
              <a:rPr lang="en-US" altLang="zh-CN" dirty="0"/>
              <a:t>HDFS</a:t>
            </a:r>
            <a:r>
              <a:rPr lang="zh-CN" altLang="en-US" dirty="0"/>
              <a:t>，所有的数据读写都基于</a:t>
            </a:r>
            <a:r>
              <a:rPr lang="en-US" altLang="zh-CN" dirty="0"/>
              <a:t>HDFS</a:t>
            </a:r>
            <a:r>
              <a:rPr lang="zh-CN" altLang="en-US" dirty="0"/>
              <a:t>的文件来实现；</a:t>
            </a:r>
            <a:endParaRPr lang="en-US" altLang="zh-CN" dirty="0"/>
          </a:p>
          <a:p>
            <a:r>
              <a:rPr lang="zh-CN" altLang="en-US" dirty="0"/>
              <a:t>为了提高对</a:t>
            </a:r>
            <a:r>
              <a:rPr lang="en-US" altLang="zh-CN" dirty="0"/>
              <a:t>HDFS</a:t>
            </a:r>
            <a:r>
              <a:rPr lang="zh-CN" altLang="en-US" dirty="0"/>
              <a:t>文件读写的性能，</a:t>
            </a:r>
            <a:r>
              <a:rPr lang="en-US" altLang="zh-CN" dirty="0"/>
              <a:t>Hive</a:t>
            </a:r>
            <a:r>
              <a:rPr lang="zh-CN" altLang="en-US" dirty="0"/>
              <a:t>提供了多种文件存储格式：</a:t>
            </a:r>
            <a:r>
              <a:rPr lang="en-US" altLang="zh-CN" b="1" dirty="0">
                <a:solidFill>
                  <a:srgbClr val="92D050"/>
                </a:solidFill>
              </a:rPr>
              <a:t>TextFile</a:t>
            </a:r>
            <a:r>
              <a:rPr lang="zh-CN" altLang="en-US" b="1" dirty="0">
                <a:solidFill>
                  <a:srgbClr val="92D050"/>
                </a:solidFill>
              </a:rPr>
              <a:t>、</a:t>
            </a:r>
            <a:r>
              <a:rPr lang="en-US" altLang="zh-CN" b="1" dirty="0">
                <a:solidFill>
                  <a:srgbClr val="92D050"/>
                </a:solidFill>
              </a:rPr>
              <a:t>SequenceFile</a:t>
            </a:r>
            <a:r>
              <a:rPr lang="zh-CN" altLang="en-US" b="1" dirty="0">
                <a:solidFill>
                  <a:srgbClr val="92D050"/>
                </a:solidFill>
              </a:rPr>
              <a:t>、</a:t>
            </a:r>
            <a:r>
              <a:rPr lang="en-US" altLang="zh-CN" b="1" dirty="0">
                <a:solidFill>
                  <a:srgbClr val="92D050"/>
                </a:solidFill>
              </a:rPr>
              <a:t>ORC</a:t>
            </a:r>
            <a:r>
              <a:rPr lang="zh-CN" altLang="en-US" b="1" dirty="0">
                <a:solidFill>
                  <a:srgbClr val="92D050"/>
                </a:solidFill>
              </a:rPr>
              <a:t>、</a:t>
            </a:r>
            <a:r>
              <a:rPr lang="en-US" altLang="zh-CN" b="1" dirty="0">
                <a:solidFill>
                  <a:srgbClr val="92D050"/>
                </a:solidFill>
              </a:rPr>
              <a:t>Parquet</a:t>
            </a:r>
            <a:r>
              <a:rPr lang="zh-CN" altLang="en-US" dirty="0"/>
              <a:t>等；</a:t>
            </a:r>
            <a:endParaRPr lang="en-US" altLang="zh-CN" dirty="0"/>
          </a:p>
          <a:p>
            <a:r>
              <a:rPr lang="zh-CN" altLang="en-US" dirty="0"/>
              <a:t>不同的文件存储格式具有不同的存储特点，有的</a:t>
            </a:r>
            <a:r>
              <a:rPr lang="zh-CN" altLang="en-US" dirty="0">
                <a:solidFill>
                  <a:srgbClr val="FF0000"/>
                </a:solidFill>
              </a:rPr>
              <a:t>可以降低存储空间</a:t>
            </a:r>
            <a:r>
              <a:rPr lang="zh-CN" altLang="en-US" dirty="0"/>
              <a:t>，有的可以</a:t>
            </a:r>
            <a:r>
              <a:rPr lang="zh-CN" altLang="en-US" dirty="0">
                <a:solidFill>
                  <a:srgbClr val="FF0000"/>
                </a:solidFill>
              </a:rPr>
              <a:t>提高查询性能</a:t>
            </a:r>
            <a:r>
              <a:rPr lang="zh-CN" altLang="en-US" dirty="0"/>
              <a:t>。</a:t>
            </a:r>
            <a:endParaRPr lang="en-US" altLang="zh-CN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</a:t>
            </a:r>
            <a:r>
              <a:rPr lang="zh-CN" altLang="en-US" dirty="0"/>
              <a:t>文件存储格式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概述</a:t>
            </a:r>
          </a:p>
        </p:txBody>
      </p:sp>
      <p:pic>
        <p:nvPicPr>
          <p:cNvPr id="8" name="图片 7"/>
          <p:cNvPicPr/>
          <p:nvPr/>
        </p:nvPicPr>
        <p:blipFill>
          <a:blip r:embed="rId2"/>
          <a:stretch>
            <a:fillRect/>
          </a:stretch>
        </p:blipFill>
        <p:spPr>
          <a:xfrm>
            <a:off x="2285127" y="2749785"/>
            <a:ext cx="7385954" cy="2922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12313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603305" y="1452703"/>
            <a:ext cx="10749598" cy="4219575"/>
          </a:xfrm>
        </p:spPr>
        <p:txBody>
          <a:bodyPr/>
          <a:lstStyle/>
          <a:p>
            <a:r>
              <a:rPr lang="en-US" altLang="zh-CN" dirty="0"/>
              <a:t>Hive</a:t>
            </a:r>
            <a:r>
              <a:rPr lang="zh-CN" altLang="en-US" dirty="0"/>
              <a:t>的文件格式在建表时指定，默认是</a:t>
            </a:r>
            <a:r>
              <a:rPr lang="en-US" altLang="zh-CN" dirty="0"/>
              <a:t>TextFile.</a:t>
            </a: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</a:t>
            </a:r>
            <a:r>
              <a:rPr lang="zh-CN" altLang="en-US" dirty="0"/>
              <a:t>文件存储格式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语法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0971" y="2234995"/>
            <a:ext cx="8489416" cy="2979678"/>
          </a:xfrm>
          <a:prstGeom prst="rect">
            <a:avLst/>
          </a:prstGeom>
        </p:spPr>
      </p:pic>
      <p:sp>
        <p:nvSpPr>
          <p:cNvPr id="3" name="圆角矩形 2"/>
          <p:cNvSpPr/>
          <p:nvPr/>
        </p:nvSpPr>
        <p:spPr>
          <a:xfrm>
            <a:off x="1840971" y="4168588"/>
            <a:ext cx="2112464" cy="340659"/>
          </a:xfrm>
          <a:prstGeom prst="round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619623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603305" y="1452703"/>
            <a:ext cx="10749598" cy="4219575"/>
          </a:xfrm>
        </p:spPr>
        <p:txBody>
          <a:bodyPr/>
          <a:lstStyle/>
          <a:p>
            <a:r>
              <a:rPr lang="en-US" altLang="zh-CN" dirty="0"/>
              <a:t>TextFile</a:t>
            </a:r>
            <a:r>
              <a:rPr lang="zh-CN" altLang="zh-CN" dirty="0"/>
              <a:t>是</a:t>
            </a:r>
            <a:r>
              <a:rPr lang="en-US" altLang="zh-CN" dirty="0"/>
              <a:t>Hive</a:t>
            </a:r>
            <a:r>
              <a:rPr lang="zh-CN" altLang="zh-CN" dirty="0"/>
              <a:t>中</a:t>
            </a:r>
            <a:r>
              <a:rPr lang="zh-CN" altLang="zh-CN" dirty="0">
                <a:solidFill>
                  <a:srgbClr val="FF0000"/>
                </a:solidFill>
              </a:rPr>
              <a:t>默认的文件格式</a:t>
            </a:r>
            <a:r>
              <a:rPr lang="zh-CN" altLang="zh-CN" dirty="0"/>
              <a:t>，存储形式为</a:t>
            </a:r>
            <a:r>
              <a:rPr lang="zh-CN" altLang="zh-CN" dirty="0">
                <a:solidFill>
                  <a:srgbClr val="FF0000"/>
                </a:solidFill>
              </a:rPr>
              <a:t>按行存储</a:t>
            </a:r>
            <a:r>
              <a:rPr lang="zh-CN" altLang="zh-CN" dirty="0"/>
              <a:t>。</a:t>
            </a:r>
            <a:endParaRPr lang="en-US" altLang="zh-CN" dirty="0"/>
          </a:p>
          <a:p>
            <a:r>
              <a:rPr lang="zh-CN" altLang="zh-CN" dirty="0"/>
              <a:t>工作中最常见的数据文件格式就是</a:t>
            </a:r>
            <a:r>
              <a:rPr lang="en-US" altLang="zh-CN" dirty="0"/>
              <a:t>TextFile</a:t>
            </a:r>
            <a:r>
              <a:rPr lang="zh-CN" altLang="zh-CN" dirty="0"/>
              <a:t>文件，几乎所有的原始数据生成都是</a:t>
            </a:r>
            <a:r>
              <a:rPr lang="en-US" altLang="zh-CN" dirty="0"/>
              <a:t>TextFile</a:t>
            </a:r>
            <a:r>
              <a:rPr lang="zh-CN" altLang="zh-CN" dirty="0"/>
              <a:t>格式，所以</a:t>
            </a:r>
            <a:r>
              <a:rPr lang="en-US" altLang="zh-CN" dirty="0"/>
              <a:t>Hive</a:t>
            </a:r>
            <a:r>
              <a:rPr lang="zh-CN" altLang="zh-CN" dirty="0"/>
              <a:t>设计时考虑到为了避免各种编码及数据错乱的问题，选用了</a:t>
            </a:r>
            <a:r>
              <a:rPr lang="en-US" altLang="zh-CN" dirty="0"/>
              <a:t>TextFile</a:t>
            </a:r>
            <a:r>
              <a:rPr lang="zh-CN" altLang="zh-CN" dirty="0"/>
              <a:t>作为默认的格式。</a:t>
            </a:r>
            <a:endParaRPr lang="en-US" altLang="zh-CN" dirty="0"/>
          </a:p>
          <a:p>
            <a:r>
              <a:rPr lang="zh-CN" altLang="zh-CN" dirty="0"/>
              <a:t>建表时不指定存储格式即为</a:t>
            </a:r>
            <a:r>
              <a:rPr lang="en-US" altLang="zh-CN" dirty="0">
                <a:solidFill>
                  <a:srgbClr val="92D050"/>
                </a:solidFill>
              </a:rPr>
              <a:t>TextFile</a:t>
            </a:r>
            <a:r>
              <a:rPr lang="zh-CN" altLang="zh-CN" dirty="0">
                <a:solidFill>
                  <a:srgbClr val="92D050"/>
                </a:solidFill>
              </a:rPr>
              <a:t>，导入数据时把数据文件拷贝至</a:t>
            </a:r>
            <a:r>
              <a:rPr lang="en-US" altLang="zh-CN" dirty="0">
                <a:solidFill>
                  <a:srgbClr val="92D050"/>
                </a:solidFill>
              </a:rPr>
              <a:t>HDFS</a:t>
            </a:r>
            <a:r>
              <a:rPr lang="zh-CN" altLang="zh-CN" dirty="0">
                <a:solidFill>
                  <a:srgbClr val="92D050"/>
                </a:solidFill>
              </a:rPr>
              <a:t>不进行处理</a:t>
            </a:r>
            <a:r>
              <a:rPr lang="zh-CN" altLang="zh-CN" dirty="0"/>
              <a:t>。</a:t>
            </a: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</a:t>
            </a:r>
            <a:r>
              <a:rPr lang="zh-CN" altLang="en-US" dirty="0"/>
              <a:t>文件存储格式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文件格式</a:t>
            </a:r>
            <a:r>
              <a:rPr lang="en-US" altLang="zh-CN" dirty="0"/>
              <a:t>-TextFile</a:t>
            </a:r>
            <a:endParaRPr lang="zh-CN" altLang="en-US" dirty="0"/>
          </a:p>
        </p:txBody>
      </p:sp>
      <p:graphicFrame>
        <p:nvGraphicFramePr>
          <p:cNvPr id="2" name="表格 1"/>
          <p:cNvGraphicFramePr>
            <a:graphicFrameLocks noGrp="1"/>
          </p:cNvGraphicFramePr>
          <p:nvPr/>
        </p:nvGraphicFramePr>
        <p:xfrm>
          <a:off x="1264022" y="3487272"/>
          <a:ext cx="9681884" cy="17913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270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976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5714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311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+mj-ea"/>
                          <a:ea typeface="+mj-ea"/>
                        </a:rPr>
                        <a:t>优点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+mj-ea"/>
                          <a:ea typeface="+mj-ea"/>
                        </a:rPr>
                        <a:t>缺点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+mj-ea"/>
                          <a:ea typeface="+mj-ea"/>
                        </a:rPr>
                        <a:t>应用场景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56035">
                <a:tc>
                  <a:txBody>
                    <a:bodyPr/>
                    <a:lstStyle/>
                    <a:p>
                      <a:pPr marL="0" indent="0" algn="l">
                        <a:buFont typeface="Wingdings" panose="05000000000000000000" pitchFamily="2" charset="2"/>
                        <a:buNone/>
                      </a:pPr>
                      <a:r>
                        <a:rPr lang="zh-CN" altLang="en-US" sz="1200" dirty="0">
                          <a:latin typeface="+mj-ea"/>
                          <a:ea typeface="阿里巴巴普惠体" panose="00020600040101010101"/>
                        </a:rPr>
                        <a:t>最简单的数据格式，可以直接查看</a:t>
                      </a:r>
                    </a:p>
                    <a:p>
                      <a:pPr marL="0" indent="0" algn="l">
                        <a:buFont typeface="Wingdings" panose="05000000000000000000" pitchFamily="2" charset="2"/>
                        <a:buNone/>
                      </a:pPr>
                      <a:r>
                        <a:rPr lang="zh-CN" altLang="en-US" sz="1200" dirty="0">
                          <a:latin typeface="+mj-ea"/>
                          <a:ea typeface="阿里巴巴普惠体" panose="00020600040101010101"/>
                        </a:rPr>
                        <a:t>可以使用任意的分隔符进行分割</a:t>
                      </a:r>
                    </a:p>
                    <a:p>
                      <a:pPr marL="0" indent="0" algn="l">
                        <a:buFont typeface="Wingdings" panose="05000000000000000000" pitchFamily="2" charset="2"/>
                        <a:buNone/>
                      </a:pPr>
                      <a:r>
                        <a:rPr lang="zh-CN" altLang="en-US" sz="1200" dirty="0">
                          <a:latin typeface="+mj-ea"/>
                          <a:ea typeface="阿里巴巴普惠体" panose="00020600040101010101"/>
                        </a:rPr>
                        <a:t>便于和其他工具共享数据</a:t>
                      </a:r>
                    </a:p>
                    <a:p>
                      <a:pPr marL="0" indent="0" algn="l">
                        <a:buFont typeface="Wingdings" panose="05000000000000000000" pitchFamily="2" charset="2"/>
                        <a:buNone/>
                      </a:pPr>
                      <a:r>
                        <a:rPr lang="zh-CN" altLang="en-US" sz="1200" dirty="0">
                          <a:latin typeface="+mj-ea"/>
                          <a:ea typeface="阿里巴巴普惠体" panose="00020600040101010101"/>
                        </a:rPr>
                        <a:t>可以搭配压缩一起使用</a:t>
                      </a:r>
                    </a:p>
                    <a:p>
                      <a:pPr algn="l"/>
                      <a:endParaRPr lang="zh-CN" altLang="en-US" sz="1200" dirty="0">
                        <a:latin typeface="+mj-ea"/>
                        <a:ea typeface="阿里巴巴普惠体" panose="00020600040101010101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>
                        <a:buFont typeface="Wingdings" panose="05000000000000000000" pitchFamily="2" charset="2"/>
                        <a:buNone/>
                      </a:pPr>
                      <a:r>
                        <a:rPr lang="zh-CN" altLang="en-US" sz="1200" dirty="0">
                          <a:latin typeface="+mj-ea"/>
                          <a:ea typeface="阿里巴巴普惠体" panose="00020600040101010101"/>
                        </a:rPr>
                        <a:t>耗费存储空间，</a:t>
                      </a:r>
                      <a:r>
                        <a:rPr lang="en-US" altLang="zh-CN" sz="1200" dirty="0">
                          <a:latin typeface="+mj-ea"/>
                          <a:ea typeface="阿里巴巴普惠体" panose="00020600040101010101"/>
                        </a:rPr>
                        <a:t>I/O</a:t>
                      </a:r>
                      <a:r>
                        <a:rPr lang="zh-CN" altLang="en-US" sz="1200" dirty="0">
                          <a:latin typeface="+mj-ea"/>
                          <a:ea typeface="阿里巴巴普惠体" panose="00020600040101010101"/>
                        </a:rPr>
                        <a:t>性能较低</a:t>
                      </a:r>
                    </a:p>
                    <a:p>
                      <a:pPr marL="0" indent="0" algn="l">
                        <a:buFont typeface="Wingdings" panose="05000000000000000000" pitchFamily="2" charset="2"/>
                        <a:buNone/>
                      </a:pPr>
                      <a:r>
                        <a:rPr lang="zh-CN" altLang="en-US" sz="1200" dirty="0">
                          <a:latin typeface="+mj-ea"/>
                          <a:ea typeface="阿里巴巴普惠体" panose="00020600040101010101"/>
                        </a:rPr>
                        <a:t>结合压缩时</a:t>
                      </a:r>
                      <a:r>
                        <a:rPr lang="en-US" altLang="zh-CN" sz="1200" dirty="0">
                          <a:latin typeface="+mj-ea"/>
                          <a:ea typeface="阿里巴巴普惠体" panose="00020600040101010101"/>
                        </a:rPr>
                        <a:t>Hive</a:t>
                      </a:r>
                      <a:r>
                        <a:rPr lang="zh-CN" altLang="en-US" sz="1200" dirty="0">
                          <a:latin typeface="+mj-ea"/>
                          <a:ea typeface="阿里巴巴普惠体" panose="00020600040101010101"/>
                        </a:rPr>
                        <a:t>不进行数据切分合并，不能进行并行操作，查询效率低</a:t>
                      </a:r>
                    </a:p>
                    <a:p>
                      <a:pPr marL="0" indent="0" algn="l">
                        <a:buFont typeface="Wingdings" panose="05000000000000000000" pitchFamily="2" charset="2"/>
                        <a:buNone/>
                      </a:pPr>
                      <a:r>
                        <a:rPr lang="zh-CN" altLang="en-US" sz="1200" dirty="0">
                          <a:latin typeface="+mj-ea"/>
                          <a:ea typeface="阿里巴巴普惠体" panose="00020600040101010101"/>
                        </a:rPr>
                        <a:t>按行存储，读取列的性能差</a:t>
                      </a:r>
                    </a:p>
                    <a:p>
                      <a:pPr algn="l"/>
                      <a:endParaRPr lang="zh-CN" altLang="en-US" sz="1200" dirty="0">
                        <a:latin typeface="+mj-ea"/>
                        <a:ea typeface="阿里巴巴普惠体" panose="00020600040101010101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>
                        <a:buFont typeface="Wingdings" panose="05000000000000000000" pitchFamily="2" charset="2"/>
                        <a:buNone/>
                      </a:pPr>
                      <a:r>
                        <a:rPr lang="zh-CN" altLang="en-US" sz="1200" dirty="0">
                          <a:latin typeface="+mj-ea"/>
                          <a:ea typeface="阿里巴巴普惠体" panose="00020600040101010101"/>
                        </a:rPr>
                        <a:t>适合于小量数据的存储查询</a:t>
                      </a:r>
                    </a:p>
                    <a:p>
                      <a:pPr marL="0" indent="0" algn="l">
                        <a:buFont typeface="Wingdings" panose="05000000000000000000" pitchFamily="2" charset="2"/>
                        <a:buNone/>
                      </a:pPr>
                      <a:r>
                        <a:rPr lang="zh-CN" altLang="en-US" sz="1200" dirty="0">
                          <a:latin typeface="+mj-ea"/>
                          <a:ea typeface="阿里巴巴普惠体" panose="00020600040101010101"/>
                        </a:rPr>
                        <a:t>一般用于做第一层数据加载和测试使用</a:t>
                      </a:r>
                    </a:p>
                    <a:p>
                      <a:pPr algn="l"/>
                      <a:endParaRPr lang="zh-CN" altLang="en-US" sz="1200" dirty="0">
                        <a:latin typeface="+mj-ea"/>
                        <a:ea typeface="阿里巴巴普惠体" panose="00020600040101010101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462644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 UDTF</a:t>
            </a:r>
            <a:r>
              <a:rPr lang="zh-CN" altLang="en-US" dirty="0"/>
              <a:t>之</a:t>
            </a:r>
            <a:r>
              <a:rPr lang="en-US" altLang="zh-CN" dirty="0"/>
              <a:t>explode</a:t>
            </a:r>
            <a:r>
              <a:rPr lang="zh-CN" altLang="en-US" dirty="0"/>
              <a:t>函数</a:t>
            </a: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NBA</a:t>
            </a:r>
            <a:r>
              <a:rPr lang="zh-CN" altLang="en-US" dirty="0"/>
              <a:t>总冠军球队名单分析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zh-CN" altLang="en-US" dirty="0"/>
              <a:t>练习</a:t>
            </a:r>
            <a:r>
              <a:rPr lang="en-US" altLang="zh-CN" dirty="0"/>
              <a:t>explode</a:t>
            </a:r>
            <a:r>
              <a:rPr lang="zh-CN" altLang="en-US" dirty="0"/>
              <a:t>函数的使用</a:t>
            </a:r>
            <a:endParaRPr lang="en-US" altLang="zh-CN" dirty="0"/>
          </a:p>
          <a:p>
            <a:pPr marL="342900" indent="-342900">
              <a:buFont typeface="+mj-lt"/>
              <a:buAutoNum type="arabicPeriod"/>
            </a:pPr>
            <a:r>
              <a:rPr lang="zh-CN" altLang="en-US" dirty="0"/>
              <a:t>感悟什么叫做</a:t>
            </a:r>
            <a:r>
              <a:rPr lang="en-US" altLang="zh-CN" dirty="0"/>
              <a:t>UDTF</a:t>
            </a:r>
            <a:r>
              <a:rPr lang="zh-CN" altLang="en-US" dirty="0"/>
              <a:t>表生成函数</a:t>
            </a:r>
            <a:endParaRPr lang="en-US" altLang="zh-CN" dirty="0"/>
          </a:p>
          <a:p>
            <a:pPr marL="342900" indent="-342900">
              <a:buFont typeface="+mj-lt"/>
              <a:buAutoNum type="arabicPeriod"/>
            </a:pPr>
            <a:r>
              <a:rPr lang="zh-CN" altLang="en-US" dirty="0"/>
              <a:t>发现</a:t>
            </a:r>
            <a:r>
              <a:rPr lang="en-US" altLang="zh-CN" dirty="0"/>
              <a:t>UDTF</a:t>
            </a:r>
            <a:r>
              <a:rPr lang="zh-CN" altLang="en-US" dirty="0"/>
              <a:t>函数使用限制</a:t>
            </a:r>
          </a:p>
        </p:txBody>
      </p:sp>
    </p:spTree>
    <p:extLst>
      <p:ext uri="{BB962C8B-B14F-4D97-AF65-F5344CB8AC3E}">
        <p14:creationId xmlns:p14="http://schemas.microsoft.com/office/powerpoint/2010/main" val="304285602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创建原始数据表</a:t>
            </a:r>
            <a:endParaRPr lang="zh-CN" altLang="zh-CN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</a:t>
            </a:r>
            <a:r>
              <a:rPr lang="zh-CN" altLang="en-US" dirty="0"/>
              <a:t>文件存储格式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文件格式</a:t>
            </a:r>
            <a:r>
              <a:rPr lang="en-US" altLang="zh-CN" dirty="0"/>
              <a:t>-TextFile</a:t>
            </a:r>
            <a:endParaRPr lang="zh-CN" altLang="en-US" dirty="0"/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0C998B78-AB18-3C47-A1C7-25AE9A3A40B0}"/>
              </a:ext>
            </a:extLst>
          </p:cNvPr>
          <p:cNvSpPr txBox="1"/>
          <p:nvPr/>
        </p:nvSpPr>
        <p:spPr>
          <a:xfrm>
            <a:off x="3578672" y="2804781"/>
            <a:ext cx="5014013" cy="2308324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 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创建原始数据表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create table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tb_sogou_source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(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                            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stime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string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                            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userid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string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                            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keyword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string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                            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clickorder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string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                            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url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string</a:t>
            </a:r>
            <a:b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)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row format delimited fields terminated by </a:t>
            </a: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'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\t</a:t>
            </a: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'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;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load data local inpath </a:t>
            </a: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'/root/hivedata/SogouQ.reduced'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into table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tb_sogou_source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;</a:t>
            </a:r>
            <a:endParaRPr lang="zh-CN" altLang="zh-CN" sz="16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411110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创建原始数据表</a:t>
            </a:r>
            <a:endParaRPr lang="zh-CN" altLang="zh-CN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</a:t>
            </a:r>
            <a:r>
              <a:rPr lang="zh-CN" altLang="en-US" dirty="0"/>
              <a:t>文件存储格式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文件格式</a:t>
            </a:r>
            <a:r>
              <a:rPr lang="en-US" altLang="zh-CN" dirty="0"/>
              <a:t>-TextFile</a:t>
            </a:r>
            <a:endParaRPr lang="zh-CN" altLang="en-US" dirty="0"/>
          </a:p>
        </p:txBody>
      </p:sp>
      <p:pic>
        <p:nvPicPr>
          <p:cNvPr id="9" name="图片 8"/>
          <p:cNvPicPr/>
          <p:nvPr/>
        </p:nvPicPr>
        <p:blipFill>
          <a:blip r:embed="rId2"/>
          <a:stretch>
            <a:fillRect/>
          </a:stretch>
        </p:blipFill>
        <p:spPr>
          <a:xfrm>
            <a:off x="2118472" y="2243032"/>
            <a:ext cx="7635130" cy="1512888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4440" y="3851599"/>
            <a:ext cx="8063193" cy="2283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44506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360000" lvl="1" indent="-360000">
              <a:buClr>
                <a:srgbClr val="404040"/>
              </a:buClr>
              <a:buSzPct val="85000"/>
            </a:pPr>
            <a:r>
              <a:rPr lang="zh-CN" altLang="zh-CN" sz="1600" dirty="0"/>
              <a:t>创建</a:t>
            </a:r>
            <a:r>
              <a:rPr lang="en-US" altLang="zh-CN" sz="1600" dirty="0"/>
              <a:t>TextFile</a:t>
            </a:r>
            <a:r>
              <a:rPr lang="zh-CN" altLang="en-US" sz="1600" dirty="0"/>
              <a:t>数据表</a:t>
            </a:r>
            <a:endParaRPr lang="zh-CN" altLang="zh-CN" sz="1600" dirty="0"/>
          </a:p>
          <a:p>
            <a:endParaRPr lang="zh-CN" altLang="zh-CN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</a:t>
            </a:r>
            <a:r>
              <a:rPr lang="zh-CN" altLang="en-US" dirty="0"/>
              <a:t>文件存储格式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文件格式</a:t>
            </a:r>
            <a:r>
              <a:rPr lang="en-US" altLang="zh-CN" dirty="0"/>
              <a:t>-TextFile</a:t>
            </a:r>
            <a:endParaRPr lang="zh-CN" altLang="en-US" dirty="0"/>
          </a:p>
        </p:txBody>
      </p:sp>
      <p:pic>
        <p:nvPicPr>
          <p:cNvPr id="8" name="图片 7"/>
          <p:cNvPicPr/>
          <p:nvPr/>
        </p:nvPicPr>
        <p:blipFill>
          <a:blip r:embed="rId2"/>
          <a:stretch>
            <a:fillRect/>
          </a:stretch>
        </p:blipFill>
        <p:spPr>
          <a:xfrm>
            <a:off x="2495722" y="4535643"/>
            <a:ext cx="7317886" cy="2019583"/>
          </a:xfrm>
          <a:prstGeom prst="rect">
            <a:avLst/>
          </a:prstGeom>
        </p:spPr>
      </p:pic>
      <p:sp>
        <p:nvSpPr>
          <p:cNvPr id="9" name="TextBox 3">
            <a:extLst>
              <a:ext uri="{FF2B5EF4-FFF2-40B4-BE49-F238E27FC236}">
                <a16:creationId xmlns:a16="http://schemas.microsoft.com/office/drawing/2014/main" id="{0C998B78-AB18-3C47-A1C7-25AE9A3A40B0}"/>
              </a:ext>
            </a:extLst>
          </p:cNvPr>
          <p:cNvSpPr txBox="1"/>
          <p:nvPr/>
        </p:nvSpPr>
        <p:spPr>
          <a:xfrm>
            <a:off x="3578672" y="1993682"/>
            <a:ext cx="5014013" cy="2492990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创建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textfile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数据表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create table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tb_sogou_text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(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                          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stime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string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                          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userid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string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                          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keyword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string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                          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clickorder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string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                          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url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string</a:t>
            </a:r>
            <a:b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)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row format delimited fields terminated by </a:t>
            </a: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'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\t</a:t>
            </a: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'</a:t>
            </a:r>
            <a:b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   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stored as textfile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;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    写入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TextFile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数据表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insert into table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tb_sogou_text</a:t>
            </a:r>
            <a:b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select </a:t>
            </a:r>
            <a:r>
              <a:rPr lang="zh-CN" altLang="zh-CN" sz="1200" i="1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*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from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tb_sogou_source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;</a:t>
            </a:r>
            <a:endParaRPr lang="zh-CN" altLang="zh-CN" sz="1600" dirty="0">
              <a:latin typeface="Arial" panose="020B0604020202020204" pitchFamily="34" charset="0"/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240831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603305" y="1452703"/>
            <a:ext cx="10749598" cy="4219575"/>
          </a:xfrm>
        </p:spPr>
        <p:txBody>
          <a:bodyPr/>
          <a:lstStyle/>
          <a:p>
            <a:r>
              <a:rPr lang="en-US" altLang="zh-CN" dirty="0"/>
              <a:t>Parquet</a:t>
            </a:r>
            <a:r>
              <a:rPr lang="zh-CN" altLang="zh-CN" dirty="0"/>
              <a:t>是一种支持嵌套结构的</a:t>
            </a:r>
            <a:r>
              <a:rPr lang="zh-CN" altLang="zh-CN" b="1" dirty="0"/>
              <a:t>列式存储</a:t>
            </a:r>
            <a:r>
              <a:rPr lang="zh-CN" altLang="zh-CN" dirty="0"/>
              <a:t>文件格式，最早是由</a:t>
            </a:r>
            <a:r>
              <a:rPr lang="en-US" altLang="zh-CN" dirty="0"/>
              <a:t>Twitter</a:t>
            </a:r>
            <a:r>
              <a:rPr lang="zh-CN" altLang="zh-CN" dirty="0"/>
              <a:t>和</a:t>
            </a:r>
            <a:r>
              <a:rPr lang="en-US" altLang="zh-CN" dirty="0"/>
              <a:t>Cloudera</a:t>
            </a:r>
            <a:r>
              <a:rPr lang="zh-CN" altLang="zh-CN" dirty="0"/>
              <a:t>合作开发，</a:t>
            </a:r>
            <a:r>
              <a:rPr lang="en-US" altLang="zh-CN" dirty="0"/>
              <a:t>2015</a:t>
            </a:r>
            <a:r>
              <a:rPr lang="zh-CN" altLang="zh-CN" dirty="0"/>
              <a:t>年</a:t>
            </a:r>
            <a:r>
              <a:rPr lang="en-US" altLang="zh-CN" dirty="0"/>
              <a:t>5</a:t>
            </a:r>
            <a:r>
              <a:rPr lang="zh-CN" altLang="zh-CN" dirty="0"/>
              <a:t>月从</a:t>
            </a:r>
            <a:r>
              <a:rPr lang="en-US" altLang="zh-CN" dirty="0"/>
              <a:t>Apache</a:t>
            </a:r>
            <a:r>
              <a:rPr lang="zh-CN" altLang="zh-CN" dirty="0"/>
              <a:t>孵化器里毕业成为</a:t>
            </a:r>
            <a:r>
              <a:rPr lang="en-US" altLang="zh-CN" dirty="0"/>
              <a:t>Apache</a:t>
            </a:r>
            <a:r>
              <a:rPr lang="zh-CN" altLang="zh-CN" dirty="0"/>
              <a:t>顶级项目。</a:t>
            </a:r>
            <a:endParaRPr lang="en-US" altLang="zh-CN" dirty="0"/>
          </a:p>
          <a:p>
            <a:r>
              <a:rPr lang="zh-CN" altLang="zh-CN" dirty="0"/>
              <a:t>是一种</a:t>
            </a:r>
            <a:r>
              <a:rPr lang="zh-CN" altLang="zh-CN" dirty="0">
                <a:solidFill>
                  <a:srgbClr val="FF0000"/>
                </a:solidFill>
              </a:rPr>
              <a:t>支持嵌套数据模型对的列式存储系统</a:t>
            </a:r>
            <a:r>
              <a:rPr lang="zh-CN" altLang="zh-CN" dirty="0"/>
              <a:t>，作为大数据系统中</a:t>
            </a:r>
            <a:r>
              <a:rPr lang="en-US" altLang="zh-CN" dirty="0"/>
              <a:t>OLAP</a:t>
            </a:r>
            <a:r>
              <a:rPr lang="zh-CN" altLang="zh-CN" dirty="0"/>
              <a:t>查询的优化方案，它已经被多种查询引擎原生支持，并且部分</a:t>
            </a:r>
            <a:r>
              <a:rPr lang="zh-CN" altLang="zh-CN" dirty="0">
                <a:solidFill>
                  <a:srgbClr val="FF0000"/>
                </a:solidFill>
              </a:rPr>
              <a:t>高性能引擎将其作为默认的文件存储格式</a:t>
            </a:r>
            <a:r>
              <a:rPr lang="zh-CN" altLang="zh-CN" dirty="0"/>
              <a:t>。</a:t>
            </a:r>
            <a:endParaRPr lang="en-US" altLang="zh-CN" dirty="0"/>
          </a:p>
          <a:p>
            <a:r>
              <a:rPr lang="zh-CN" altLang="zh-CN" dirty="0"/>
              <a:t>通过</a:t>
            </a:r>
            <a:r>
              <a:rPr lang="zh-CN" altLang="zh-CN" dirty="0">
                <a:solidFill>
                  <a:srgbClr val="FF0000"/>
                </a:solidFill>
              </a:rPr>
              <a:t>数据编码和压缩</a:t>
            </a:r>
            <a:r>
              <a:rPr lang="zh-CN" altLang="zh-CN" dirty="0"/>
              <a:t>，以及</a:t>
            </a:r>
            <a:r>
              <a:rPr lang="zh-CN" altLang="zh-CN" dirty="0">
                <a:solidFill>
                  <a:srgbClr val="FF0000"/>
                </a:solidFill>
              </a:rPr>
              <a:t>映射下推和谓词下推</a:t>
            </a:r>
            <a:r>
              <a:rPr lang="zh-CN" altLang="zh-CN" dirty="0"/>
              <a:t>功能，</a:t>
            </a:r>
            <a:r>
              <a:rPr lang="en-US" altLang="zh-CN" dirty="0"/>
              <a:t>Parquet</a:t>
            </a:r>
            <a:r>
              <a:rPr lang="zh-CN" altLang="zh-CN" dirty="0"/>
              <a:t>的性能也较之其它文件格式有所提升。</a:t>
            </a: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</a:t>
            </a:r>
            <a:r>
              <a:rPr lang="zh-CN" altLang="en-US" dirty="0"/>
              <a:t>文件存储格式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文件格式</a:t>
            </a:r>
            <a:r>
              <a:rPr lang="en-US" altLang="zh-CN" dirty="0"/>
              <a:t>-Parquet</a:t>
            </a:r>
            <a:endParaRPr lang="zh-CN" altLang="en-US" dirty="0"/>
          </a:p>
        </p:txBody>
      </p:sp>
      <p:graphicFrame>
        <p:nvGraphicFramePr>
          <p:cNvPr id="2" name="表格 1"/>
          <p:cNvGraphicFramePr>
            <a:graphicFrameLocks noGrp="1"/>
          </p:cNvGraphicFramePr>
          <p:nvPr/>
        </p:nvGraphicFramePr>
        <p:xfrm>
          <a:off x="929341" y="4004843"/>
          <a:ext cx="9962778" cy="21010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323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962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342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4351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+mj-ea"/>
                          <a:ea typeface="+mj-ea"/>
                        </a:rPr>
                        <a:t>优点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+mj-ea"/>
                          <a:ea typeface="+mj-ea"/>
                        </a:rPr>
                        <a:t>缺点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+mj-ea"/>
                          <a:ea typeface="+mj-ea"/>
                        </a:rPr>
                        <a:t>应用场景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65770">
                <a:tc>
                  <a:txBody>
                    <a:bodyPr/>
                    <a:lstStyle/>
                    <a:p>
                      <a:pPr marL="0" indent="0" algn="l">
                        <a:buFont typeface="Wingdings" panose="05000000000000000000" pitchFamily="2" charset="2"/>
                        <a:buNone/>
                      </a:pPr>
                      <a:r>
                        <a:rPr lang="zh-CN" altLang="en-US" sz="1200" dirty="0">
                          <a:latin typeface="+mj-ea"/>
                          <a:ea typeface="阿里巴巴普惠体" panose="00020600040101010101"/>
                        </a:rPr>
                        <a:t>更高效的压缩和编码可压缩、可分割，优化磁盘利用率和</a:t>
                      </a:r>
                      <a:r>
                        <a:rPr lang="en-US" altLang="zh-CN" sz="1200" dirty="0">
                          <a:latin typeface="+mj-ea"/>
                          <a:ea typeface="阿里巴巴普惠体" panose="00020600040101010101"/>
                        </a:rPr>
                        <a:t>I/O</a:t>
                      </a:r>
                    </a:p>
                    <a:p>
                      <a:pPr marL="0" indent="0" algn="l">
                        <a:buFont typeface="Wingdings" panose="05000000000000000000" pitchFamily="2" charset="2"/>
                        <a:buNone/>
                      </a:pPr>
                      <a:r>
                        <a:rPr lang="zh-CN" altLang="en-US" sz="1200" dirty="0">
                          <a:latin typeface="+mj-ea"/>
                          <a:ea typeface="阿里巴巴普惠体" panose="00020600040101010101"/>
                        </a:rPr>
                        <a:t>可用于多种数据处理框架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>
                        <a:buFont typeface="Wingdings" panose="05000000000000000000" pitchFamily="2" charset="2"/>
                        <a:buNone/>
                      </a:pPr>
                      <a:r>
                        <a:rPr lang="zh-CN" altLang="en-US" sz="1200" dirty="0">
                          <a:latin typeface="+mj-ea"/>
                          <a:ea typeface="阿里巴巴普惠体" panose="00020600040101010101"/>
                        </a:rPr>
                        <a:t>不支持</a:t>
                      </a:r>
                      <a:r>
                        <a:rPr lang="en-US" altLang="zh-CN" sz="1200" dirty="0">
                          <a:latin typeface="+mj-ea"/>
                          <a:ea typeface="阿里巴巴普惠体" panose="00020600040101010101"/>
                        </a:rPr>
                        <a:t>update, insert, delete, ACID</a:t>
                      </a:r>
                      <a:endParaRPr lang="zh-CN" altLang="en-US" sz="1200" dirty="0">
                        <a:latin typeface="+mj-ea"/>
                        <a:ea typeface="阿里巴巴普惠体" panose="00020600040101010101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>
                        <a:buFont typeface="Wingdings" panose="05000000000000000000" pitchFamily="2" charset="2"/>
                        <a:buNone/>
                      </a:pPr>
                      <a:r>
                        <a:rPr lang="zh-CN" altLang="en-US" sz="1200" dirty="0">
                          <a:latin typeface="+mj-ea"/>
                          <a:ea typeface="阿里巴巴普惠体" panose="00020600040101010101"/>
                        </a:rPr>
                        <a:t>适用于字段数非常多，无更新，只取部分列的查询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8836206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b="1" dirty="0"/>
              <a:t>Parquet</a:t>
            </a:r>
            <a:r>
              <a:rPr lang="zh-CN" altLang="en-US" b="1" dirty="0"/>
              <a:t>的特点</a:t>
            </a:r>
            <a:endParaRPr lang="en-US" altLang="zh-CN" b="1" dirty="0"/>
          </a:p>
          <a:p>
            <a:pPr marL="0" indent="0">
              <a:buNone/>
            </a:pPr>
            <a:r>
              <a:rPr lang="zh-CN" altLang="en-US" dirty="0"/>
              <a:t>高效的数据编码和压缩</a:t>
            </a:r>
            <a:endParaRPr lang="zh-CN" altLang="zh-CN" dirty="0"/>
          </a:p>
          <a:p>
            <a:endParaRPr lang="zh-CN" altLang="zh-CN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</a:t>
            </a:r>
            <a:r>
              <a:rPr lang="zh-CN" altLang="en-US" dirty="0"/>
              <a:t>文件存储格式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文件格式</a:t>
            </a:r>
            <a:r>
              <a:rPr lang="en-US" altLang="zh-CN" dirty="0"/>
              <a:t>-Parquet</a:t>
            </a:r>
            <a:endParaRPr lang="zh-CN" altLang="en-US" dirty="0"/>
          </a:p>
        </p:txBody>
      </p:sp>
      <p:pic>
        <p:nvPicPr>
          <p:cNvPr id="8" name="图片 7" descr="存储空间对比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6458" y="2705536"/>
            <a:ext cx="7325443" cy="36862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1423229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b="1" dirty="0"/>
              <a:t>Parquet</a:t>
            </a:r>
            <a:r>
              <a:rPr lang="zh-CN" altLang="en-US" b="1" dirty="0"/>
              <a:t>的特点</a:t>
            </a:r>
            <a:endParaRPr lang="en-US" altLang="zh-CN" b="1" dirty="0"/>
          </a:p>
          <a:p>
            <a:pPr marL="0" indent="0">
              <a:buNone/>
            </a:pPr>
            <a:r>
              <a:rPr lang="zh-CN" altLang="en-US" dirty="0"/>
              <a:t>高效的数据编码和压缩</a:t>
            </a:r>
            <a:endParaRPr lang="zh-CN" altLang="zh-CN" dirty="0"/>
          </a:p>
          <a:p>
            <a:endParaRPr lang="zh-CN" altLang="zh-CN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</a:t>
            </a:r>
            <a:r>
              <a:rPr lang="zh-CN" altLang="en-US" dirty="0"/>
              <a:t>文件存储格式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文件格式</a:t>
            </a:r>
            <a:r>
              <a:rPr lang="en-US" altLang="zh-CN" dirty="0"/>
              <a:t>-Parquet</a:t>
            </a:r>
            <a:endParaRPr lang="zh-CN" altLang="en-US" dirty="0"/>
          </a:p>
        </p:txBody>
      </p:sp>
      <p:pic>
        <p:nvPicPr>
          <p:cNvPr id="9" name="图片 8" descr="https://img-blog.csdn.net/2016032720053415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8826" y="2611493"/>
            <a:ext cx="8110256" cy="38162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0273802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b="1" dirty="0"/>
              <a:t>Parquet</a:t>
            </a:r>
            <a:r>
              <a:rPr lang="zh-CN" altLang="en-US" b="1" dirty="0"/>
              <a:t>的使用</a:t>
            </a:r>
            <a:endParaRPr lang="en-US" altLang="zh-CN" b="1" dirty="0"/>
          </a:p>
          <a:p>
            <a:pPr marL="0" indent="0">
              <a:buNone/>
            </a:pPr>
            <a:endParaRPr lang="zh-CN" altLang="zh-CN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</a:t>
            </a:r>
            <a:r>
              <a:rPr lang="zh-CN" altLang="en-US" dirty="0"/>
              <a:t>文件存储格式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文件格式</a:t>
            </a:r>
            <a:r>
              <a:rPr lang="en-US" altLang="zh-CN" dirty="0"/>
              <a:t>-Parquet</a:t>
            </a:r>
            <a:endParaRPr lang="zh-CN" altLang="en-US" dirty="0"/>
          </a:p>
        </p:txBody>
      </p:sp>
      <p:pic>
        <p:nvPicPr>
          <p:cNvPr id="8" name="图片 7"/>
          <p:cNvPicPr/>
          <p:nvPr/>
        </p:nvPicPr>
        <p:blipFill rotWithShape="1">
          <a:blip r:embed="rId2"/>
          <a:srcRect t="15963" b="33928"/>
          <a:stretch/>
        </p:blipFill>
        <p:spPr>
          <a:xfrm>
            <a:off x="1697454" y="4742945"/>
            <a:ext cx="8776448" cy="1828183"/>
          </a:xfrm>
          <a:prstGeom prst="rect">
            <a:avLst/>
          </a:prstGeom>
        </p:spPr>
      </p:pic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0C998B78-AB18-3C47-A1C7-25AE9A3A40B0}"/>
              </a:ext>
            </a:extLst>
          </p:cNvPr>
          <p:cNvSpPr txBox="1"/>
          <p:nvPr/>
        </p:nvSpPr>
        <p:spPr>
          <a:xfrm>
            <a:off x="3578672" y="2155524"/>
            <a:ext cx="5014013" cy="2492990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--Parquet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格式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create table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tb_sogou_parquet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(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                             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stime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string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                             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userid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string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                             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keyword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string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                             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clickorder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string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                             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url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string</a:t>
            </a:r>
            <a:b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)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row format delimited fields terminated by </a:t>
            </a: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'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\t</a:t>
            </a: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'</a:t>
            </a:r>
            <a:b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   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stored as parquet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;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insert into table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tb_sogou_parquet</a:t>
            </a:r>
            <a:b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select </a:t>
            </a:r>
            <a:r>
              <a:rPr lang="zh-CN" altLang="zh-CN" sz="1200" i="1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*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from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tb_sogou_source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;</a:t>
            </a:r>
            <a:endParaRPr lang="zh-CN" altLang="zh-CN" sz="16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563895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603305" y="1452703"/>
            <a:ext cx="10749598" cy="4219575"/>
          </a:xfrm>
        </p:spPr>
        <p:txBody>
          <a:bodyPr/>
          <a:lstStyle/>
          <a:p>
            <a:r>
              <a:rPr lang="en-US" altLang="zh-CN" dirty="0"/>
              <a:t>ORC</a:t>
            </a:r>
            <a:r>
              <a:rPr lang="zh-CN" altLang="en-US" dirty="0"/>
              <a:t>（</a:t>
            </a:r>
            <a:r>
              <a:rPr lang="en-US" altLang="zh-CN" dirty="0"/>
              <a:t>OptimizedRC File</a:t>
            </a:r>
            <a:r>
              <a:rPr lang="zh-CN" altLang="en-US" dirty="0"/>
              <a:t>）文件格式也是一种</a:t>
            </a:r>
            <a:r>
              <a:rPr lang="en-US" altLang="zh-CN" dirty="0"/>
              <a:t>Hadoop</a:t>
            </a:r>
            <a:r>
              <a:rPr lang="zh-CN" altLang="en-US" dirty="0"/>
              <a:t>生态圈中的</a:t>
            </a:r>
            <a:r>
              <a:rPr lang="zh-CN" altLang="en-US" b="1" dirty="0">
                <a:solidFill>
                  <a:srgbClr val="FF0000"/>
                </a:solidFill>
              </a:rPr>
              <a:t>列式存储格式</a:t>
            </a:r>
            <a:r>
              <a:rPr lang="zh-CN" altLang="en-US" dirty="0"/>
              <a:t>；</a:t>
            </a:r>
            <a:endParaRPr lang="en-US" altLang="zh-CN" dirty="0"/>
          </a:p>
          <a:p>
            <a:r>
              <a:rPr lang="zh-CN" altLang="en-US" dirty="0"/>
              <a:t>它的产生早在</a:t>
            </a:r>
            <a:r>
              <a:rPr lang="en-US" altLang="zh-CN" dirty="0"/>
              <a:t>2013</a:t>
            </a:r>
            <a:r>
              <a:rPr lang="zh-CN" altLang="en-US" dirty="0"/>
              <a:t>年初，最初产生自</a:t>
            </a:r>
            <a:r>
              <a:rPr lang="en-US" altLang="zh-CN" dirty="0"/>
              <a:t>Apache Hive</a:t>
            </a:r>
            <a:r>
              <a:rPr lang="zh-CN" altLang="en-US" dirty="0"/>
              <a:t>，用于降低</a:t>
            </a:r>
            <a:r>
              <a:rPr lang="en-US" altLang="zh-CN" dirty="0" err="1"/>
              <a:t>Hadoop</a:t>
            </a:r>
            <a:r>
              <a:rPr lang="zh-CN" altLang="en-US" dirty="0"/>
              <a:t>数据存储空间和加速</a:t>
            </a:r>
            <a:r>
              <a:rPr lang="en-US" altLang="zh-CN" dirty="0"/>
              <a:t>Hive</a:t>
            </a:r>
            <a:r>
              <a:rPr lang="zh-CN" altLang="en-US" dirty="0"/>
              <a:t>查询速度；</a:t>
            </a:r>
            <a:endParaRPr lang="en-US" altLang="zh-CN" dirty="0"/>
          </a:p>
          <a:p>
            <a:r>
              <a:rPr lang="en-US" altLang="zh-CN" dirty="0"/>
              <a:t>2015</a:t>
            </a:r>
            <a:r>
              <a:rPr lang="zh-CN" altLang="en-US" dirty="0"/>
              <a:t>年</a:t>
            </a:r>
            <a:r>
              <a:rPr lang="en-US" altLang="zh-CN" dirty="0"/>
              <a:t>ORC</a:t>
            </a:r>
            <a:r>
              <a:rPr lang="zh-CN" altLang="en-US" dirty="0"/>
              <a:t>项目被</a:t>
            </a:r>
            <a:r>
              <a:rPr lang="en-US" altLang="zh-CN" dirty="0"/>
              <a:t>Apache</a:t>
            </a:r>
            <a:r>
              <a:rPr lang="zh-CN" altLang="en-US" dirty="0"/>
              <a:t>项目基金会提升为</a:t>
            </a:r>
            <a:r>
              <a:rPr lang="en-US" altLang="zh-CN" dirty="0"/>
              <a:t>Apache</a:t>
            </a:r>
            <a:r>
              <a:rPr lang="zh-CN" altLang="en-US" dirty="0"/>
              <a:t>顶级项目。</a:t>
            </a:r>
            <a:endParaRPr lang="zh-CN" altLang="zh-CN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</a:t>
            </a:r>
            <a:r>
              <a:rPr lang="zh-CN" altLang="en-US" dirty="0"/>
              <a:t>文件存储格式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文件格式</a:t>
            </a:r>
            <a:r>
              <a:rPr lang="en-US" altLang="zh-CN" dirty="0"/>
              <a:t>-ORC</a:t>
            </a:r>
            <a:endParaRPr lang="zh-CN" altLang="en-US" dirty="0"/>
          </a:p>
        </p:txBody>
      </p:sp>
      <p:graphicFrame>
        <p:nvGraphicFramePr>
          <p:cNvPr id="8" name="表格 7"/>
          <p:cNvGraphicFramePr>
            <a:graphicFrameLocks noGrp="1"/>
          </p:cNvGraphicFramePr>
          <p:nvPr/>
        </p:nvGraphicFramePr>
        <p:xfrm>
          <a:off x="1117599" y="3206985"/>
          <a:ext cx="9962778" cy="20332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323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962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342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150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+mj-ea"/>
                          <a:ea typeface="+mj-ea"/>
                        </a:rPr>
                        <a:t>优点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+mj-ea"/>
                          <a:ea typeface="+mj-ea"/>
                        </a:rPr>
                        <a:t>缺点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+mj-ea"/>
                          <a:ea typeface="+mj-ea"/>
                        </a:rPr>
                        <a:t>应用场景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97933">
                <a:tc>
                  <a:txBody>
                    <a:bodyPr/>
                    <a:lstStyle/>
                    <a:p>
                      <a:pPr marL="0" indent="0" algn="l">
                        <a:buFont typeface="Wingdings" panose="05000000000000000000" pitchFamily="2" charset="2"/>
                        <a:buNone/>
                      </a:pPr>
                      <a:r>
                        <a:rPr lang="zh-CN" altLang="en-US" sz="1200" dirty="0">
                          <a:latin typeface="+mj-ea"/>
                          <a:ea typeface="阿里巴巴普惠体" panose="00020600040101010101"/>
                        </a:rPr>
                        <a:t>列式存储，存储效率非常高</a:t>
                      </a:r>
                    </a:p>
                    <a:p>
                      <a:pPr marL="0" indent="0" algn="l">
                        <a:buFont typeface="Wingdings" panose="05000000000000000000" pitchFamily="2" charset="2"/>
                        <a:buNone/>
                      </a:pPr>
                      <a:r>
                        <a:rPr lang="zh-CN" altLang="en-US" sz="1200" dirty="0">
                          <a:latin typeface="+mj-ea"/>
                          <a:ea typeface="阿里巴巴普惠体" panose="00020600040101010101"/>
                        </a:rPr>
                        <a:t>可压缩，高效的列存取</a:t>
                      </a:r>
                    </a:p>
                    <a:p>
                      <a:pPr marL="0" indent="0" algn="l">
                        <a:buFont typeface="Wingdings" panose="05000000000000000000" pitchFamily="2" charset="2"/>
                        <a:buNone/>
                      </a:pPr>
                      <a:r>
                        <a:rPr lang="zh-CN" altLang="en-US" sz="1200" dirty="0">
                          <a:latin typeface="+mj-ea"/>
                          <a:ea typeface="阿里巴巴普惠体" panose="00020600040101010101"/>
                        </a:rPr>
                        <a:t>查询效率较高，支持索引</a:t>
                      </a:r>
                    </a:p>
                    <a:p>
                      <a:pPr marL="0" indent="0" algn="l">
                        <a:buFont typeface="Wingdings" panose="05000000000000000000" pitchFamily="2" charset="2"/>
                        <a:buNone/>
                      </a:pPr>
                      <a:r>
                        <a:rPr lang="zh-CN" altLang="en-US" sz="1200" dirty="0">
                          <a:latin typeface="+mj-ea"/>
                          <a:ea typeface="阿里巴巴普惠体" panose="00020600040101010101"/>
                        </a:rPr>
                        <a:t>支持矢量化查询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>
                        <a:buFont typeface="Wingdings" panose="05000000000000000000" pitchFamily="2" charset="2"/>
                        <a:buNone/>
                      </a:pPr>
                      <a:r>
                        <a:rPr lang="zh-CN" altLang="en-US" sz="1200" dirty="0">
                          <a:latin typeface="+mj-ea"/>
                          <a:ea typeface="阿里巴巴普惠体" panose="00020600040101010101"/>
                        </a:rPr>
                        <a:t>加载时性能消耗较大</a:t>
                      </a:r>
                    </a:p>
                    <a:p>
                      <a:pPr marL="0" indent="0" algn="l">
                        <a:buFont typeface="Wingdings" panose="05000000000000000000" pitchFamily="2" charset="2"/>
                        <a:buNone/>
                      </a:pPr>
                      <a:r>
                        <a:rPr lang="zh-CN" altLang="en-US" sz="1200" dirty="0">
                          <a:latin typeface="+mj-ea"/>
                          <a:ea typeface="阿里巴巴普惠体" panose="00020600040101010101"/>
                        </a:rPr>
                        <a:t>需要通过</a:t>
                      </a:r>
                      <a:r>
                        <a:rPr lang="en-US" altLang="zh-CN" sz="1200" dirty="0">
                          <a:latin typeface="+mj-ea"/>
                          <a:ea typeface="阿里巴巴普惠体" panose="00020600040101010101"/>
                        </a:rPr>
                        <a:t>text</a:t>
                      </a:r>
                      <a:r>
                        <a:rPr lang="zh-CN" altLang="en-US" sz="1200" dirty="0">
                          <a:latin typeface="+mj-ea"/>
                          <a:ea typeface="阿里巴巴普惠体" panose="00020600040101010101"/>
                        </a:rPr>
                        <a:t>文件转化生成</a:t>
                      </a:r>
                    </a:p>
                    <a:p>
                      <a:pPr marL="0" indent="0" algn="l">
                        <a:buFont typeface="Wingdings" panose="05000000000000000000" pitchFamily="2" charset="2"/>
                        <a:buNone/>
                      </a:pPr>
                      <a:r>
                        <a:rPr lang="zh-CN" altLang="en-US" sz="1200" dirty="0">
                          <a:latin typeface="+mj-ea"/>
                          <a:ea typeface="阿里巴巴普惠体" panose="00020600040101010101"/>
                        </a:rPr>
                        <a:t>读取全量数据时性能较差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>
                        <a:buFont typeface="Wingdings" panose="05000000000000000000" pitchFamily="2" charset="2"/>
                        <a:buNone/>
                      </a:pPr>
                      <a:r>
                        <a:rPr lang="zh-CN" altLang="en-US" sz="1200" dirty="0">
                          <a:latin typeface="+mj-ea"/>
                          <a:ea typeface="阿里巴巴普惠体" panose="00020600040101010101"/>
                        </a:rPr>
                        <a:t>适用于</a:t>
                      </a:r>
                      <a:r>
                        <a:rPr lang="en-US" altLang="zh-CN" sz="1200" dirty="0">
                          <a:latin typeface="+mj-ea"/>
                          <a:ea typeface="阿里巴巴普惠体" panose="00020600040101010101"/>
                        </a:rPr>
                        <a:t>Hive</a:t>
                      </a:r>
                      <a:r>
                        <a:rPr lang="zh-CN" altLang="en-US" sz="1200" dirty="0">
                          <a:latin typeface="+mj-ea"/>
                          <a:ea typeface="阿里巴巴普惠体" panose="00020600040101010101"/>
                        </a:rPr>
                        <a:t>中大型的存储、查询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9776022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603305" y="1452703"/>
            <a:ext cx="10749598" cy="4219575"/>
          </a:xfrm>
        </p:spPr>
        <p:txBody>
          <a:bodyPr/>
          <a:lstStyle/>
          <a:p>
            <a:r>
              <a:rPr lang="en-US" altLang="zh-CN" dirty="0"/>
              <a:t>ORC</a:t>
            </a:r>
            <a:r>
              <a:rPr lang="zh-CN" altLang="en-US" dirty="0"/>
              <a:t>不是一个单纯的列式存储格式，仍然是</a:t>
            </a:r>
            <a:r>
              <a:rPr lang="zh-CN" altLang="en-US" dirty="0">
                <a:solidFill>
                  <a:srgbClr val="92D050"/>
                </a:solidFill>
              </a:rPr>
              <a:t>首先根据行组分割整个表，在每一个行组内进行按列存储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en-US" altLang="zh-CN" dirty="0"/>
              <a:t>ORC</a:t>
            </a:r>
            <a:r>
              <a:rPr lang="zh-CN" altLang="en-US" dirty="0"/>
              <a:t>文件是自描述的，它的元数据使用</a:t>
            </a:r>
            <a:r>
              <a:rPr lang="en-US" altLang="zh-CN" dirty="0"/>
              <a:t>Protocol Buffers</a:t>
            </a:r>
            <a:r>
              <a:rPr lang="zh-CN" altLang="en-US" dirty="0"/>
              <a:t>序列化，并且文件中的数据尽可能的</a:t>
            </a:r>
            <a:r>
              <a:rPr lang="zh-CN" altLang="en-US" dirty="0">
                <a:solidFill>
                  <a:srgbClr val="FF0000"/>
                </a:solidFill>
              </a:rPr>
              <a:t>压缩以降低存储空间的消耗</a:t>
            </a:r>
            <a:r>
              <a:rPr lang="zh-CN" altLang="en-US" dirty="0"/>
              <a:t>，目前也被</a:t>
            </a:r>
            <a:r>
              <a:rPr lang="en-US" altLang="zh-CN" dirty="0"/>
              <a:t>Hive</a:t>
            </a:r>
            <a:r>
              <a:rPr lang="zh-CN" altLang="en-US" dirty="0"/>
              <a:t>、</a:t>
            </a:r>
            <a:r>
              <a:rPr lang="en-US" altLang="zh-CN" dirty="0"/>
              <a:t>Spark SQL</a:t>
            </a:r>
            <a:r>
              <a:rPr lang="zh-CN" altLang="en-US" dirty="0"/>
              <a:t>、</a:t>
            </a:r>
            <a:r>
              <a:rPr lang="en-US" altLang="zh-CN" dirty="0"/>
              <a:t>Presto</a:t>
            </a:r>
            <a:r>
              <a:rPr lang="zh-CN" altLang="en-US" dirty="0"/>
              <a:t>等查询引擎支持。</a:t>
            </a:r>
            <a:endParaRPr lang="en-US" altLang="zh-CN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</a:t>
            </a:r>
            <a:r>
              <a:rPr lang="zh-CN" altLang="en-US" dirty="0"/>
              <a:t>文件存储格式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文件格式</a:t>
            </a:r>
            <a:r>
              <a:rPr lang="en-US" altLang="zh-CN" dirty="0"/>
              <a:t>-ORC</a:t>
            </a:r>
            <a:endParaRPr lang="zh-CN" altLang="en-US" dirty="0"/>
          </a:p>
        </p:txBody>
      </p:sp>
      <p:pic>
        <p:nvPicPr>
          <p:cNvPr id="9218" name="Picture 2" descr="Confluence Mobile - Apache Software Founda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7317" y="2725271"/>
            <a:ext cx="3974298" cy="3885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935235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b="1" dirty="0"/>
              <a:t>ORC</a:t>
            </a:r>
            <a:r>
              <a:rPr lang="zh-CN" altLang="en-US" b="1" dirty="0"/>
              <a:t>的使用</a:t>
            </a:r>
            <a:endParaRPr lang="en-US" altLang="zh-CN" b="1" dirty="0"/>
          </a:p>
          <a:p>
            <a:pPr marL="0" indent="0">
              <a:buNone/>
            </a:pPr>
            <a:endParaRPr lang="zh-CN" altLang="zh-CN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</a:t>
            </a:r>
            <a:r>
              <a:rPr lang="zh-CN" altLang="en-US" dirty="0"/>
              <a:t>文件存储格式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文件格式</a:t>
            </a:r>
            <a:r>
              <a:rPr lang="en-US" altLang="zh-CN" dirty="0"/>
              <a:t>-ORC</a:t>
            </a:r>
            <a:endParaRPr lang="zh-CN" altLang="en-US" dirty="0"/>
          </a:p>
        </p:txBody>
      </p:sp>
      <p:pic>
        <p:nvPicPr>
          <p:cNvPr id="9" name="图片 8"/>
          <p:cNvPicPr/>
          <p:nvPr/>
        </p:nvPicPr>
        <p:blipFill rotWithShape="1">
          <a:blip r:embed="rId2"/>
          <a:srcRect t="16529" b="28912"/>
          <a:stretch/>
        </p:blipFill>
        <p:spPr>
          <a:xfrm>
            <a:off x="1649504" y="4625789"/>
            <a:ext cx="9206755" cy="1882588"/>
          </a:xfrm>
          <a:prstGeom prst="rect">
            <a:avLst/>
          </a:prstGeom>
        </p:spPr>
      </p:pic>
      <p:sp>
        <p:nvSpPr>
          <p:cNvPr id="8" name="TextBox 3">
            <a:extLst>
              <a:ext uri="{FF2B5EF4-FFF2-40B4-BE49-F238E27FC236}">
                <a16:creationId xmlns:a16="http://schemas.microsoft.com/office/drawing/2014/main" id="{0C998B78-AB18-3C47-A1C7-25AE9A3A40B0}"/>
              </a:ext>
            </a:extLst>
          </p:cNvPr>
          <p:cNvSpPr txBox="1"/>
          <p:nvPr/>
        </p:nvSpPr>
        <p:spPr>
          <a:xfrm>
            <a:off x="3172133" y="1961866"/>
            <a:ext cx="5014013" cy="2492990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--ORC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格式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create table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tb_sogou_orc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(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                         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stime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string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                         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userid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string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                         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keyword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string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                         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clickorder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string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                         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url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string</a:t>
            </a:r>
            <a:b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)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row format delimited fields terminated by </a:t>
            </a: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'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\t</a:t>
            </a: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'</a:t>
            </a:r>
            <a:b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   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stored as orc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;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insert into table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tb_sogou_orc</a:t>
            </a:r>
            <a:b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select </a:t>
            </a:r>
            <a:r>
              <a:rPr lang="zh-CN" altLang="zh-CN" sz="1200" i="1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*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from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tb_sogou_source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;</a:t>
            </a:r>
            <a:endParaRPr lang="zh-CN" altLang="zh-CN" sz="1600" dirty="0">
              <a:latin typeface="Arial" panose="020B0604020202020204" pitchFamily="34" charset="0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402876"/>
      </p:ext>
    </p:extLst>
  </p:cSld>
  <p:clrMapOvr>
    <a:masterClrMapping/>
  </p:clrMapOvr>
</p:sld>
</file>

<file path=ppt/theme/theme1.xml><?xml version="1.0" encoding="utf-8"?>
<a:theme xmlns:a="http://schemas.openxmlformats.org/drawingml/2006/main" name="封面2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目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</a:theme>
</file>

<file path=ppt/theme/theme4.xml><?xml version="1.0" encoding="utf-8"?>
<a:theme xmlns:a="http://schemas.openxmlformats.org/drawingml/2006/main" name="章节页版式（一级+二级标题）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章节页版式（一级标题）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正文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</a:theme>
</file>

<file path=ppt/theme/theme7.xml><?xml version="1.0" encoding="utf-8"?>
<a:theme xmlns:a="http://schemas.openxmlformats.org/drawingml/2006/main" name="5_结束页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10040</TotalTime>
  <Words>10829</Words>
  <Application>Microsoft Office PowerPoint</Application>
  <PresentationFormat>宽屏</PresentationFormat>
  <Paragraphs>858</Paragraphs>
  <Slides>150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7</vt:i4>
      </vt:variant>
      <vt:variant>
        <vt:lpstr>幻灯片标题</vt:lpstr>
      </vt:variant>
      <vt:variant>
        <vt:i4>150</vt:i4>
      </vt:variant>
    </vt:vector>
  </HeadingPairs>
  <TitlesOfParts>
    <vt:vector size="173" baseType="lpstr">
      <vt:lpstr>Alibaba PuHuiTi B</vt:lpstr>
      <vt:lpstr>Alibaba PuHuiTi M</vt:lpstr>
      <vt:lpstr>Alibaba PuHuiTi R</vt:lpstr>
      <vt:lpstr>Arial Unicode MS</vt:lpstr>
      <vt:lpstr>阿里巴巴普惠体</vt:lpstr>
      <vt:lpstr>等线</vt:lpstr>
      <vt:lpstr>黑体</vt:lpstr>
      <vt:lpstr>宋体</vt:lpstr>
      <vt:lpstr>微软雅黑 Light</vt:lpstr>
      <vt:lpstr>Arial</vt:lpstr>
      <vt:lpstr>Calibri</vt:lpstr>
      <vt:lpstr>Cordia New</vt:lpstr>
      <vt:lpstr>Courier New</vt:lpstr>
      <vt:lpstr>Segoe UI</vt:lpstr>
      <vt:lpstr>Verdana</vt:lpstr>
      <vt:lpstr>Wingdings</vt:lpstr>
      <vt:lpstr>封面2</vt:lpstr>
      <vt:lpstr>目录</vt:lpstr>
      <vt:lpstr>学习目标</vt:lpstr>
      <vt:lpstr>章节页版式（一级+二级标题）</vt:lpstr>
      <vt:lpstr>章节页版式（一级标题）</vt:lpstr>
      <vt:lpstr>正文设计方案</vt:lpstr>
      <vt:lpstr>5_结束页设计方案</vt:lpstr>
      <vt:lpstr>Hive函数高阶应用、性能调优</vt:lpstr>
      <vt:lpstr>PowerPoint 演示文稿</vt:lpstr>
      <vt:lpstr>PowerPoint 演示文稿</vt:lpstr>
      <vt:lpstr>Hive 函数高阶应用</vt:lpstr>
      <vt:lpstr>PowerPoint 演示文稿</vt:lpstr>
      <vt:lpstr>Hive UDTF之explode函数</vt:lpstr>
      <vt:lpstr>Hive UDTF之explode函数</vt:lpstr>
      <vt:lpstr>Hive UDTF之explode函数</vt:lpstr>
      <vt:lpstr>Hive UDTF之explode函数</vt:lpstr>
      <vt:lpstr>Hive UDTF之explode函数</vt:lpstr>
      <vt:lpstr>Hive UDTF之explode函数</vt:lpstr>
      <vt:lpstr>Hive UDTF之explode函数</vt:lpstr>
      <vt:lpstr>Hive UDTF之explode函数</vt:lpstr>
      <vt:lpstr>Hive UDTF之explode函数</vt:lpstr>
      <vt:lpstr>Hive UDTF之explode函数</vt:lpstr>
      <vt:lpstr>PowerPoint 演示文稿</vt:lpstr>
      <vt:lpstr>Hive Lateral View 侧视图</vt:lpstr>
      <vt:lpstr>Hive Lateral View 侧视图</vt:lpstr>
      <vt:lpstr>Hive Lateral View 侧视图</vt:lpstr>
      <vt:lpstr>PowerPoint 演示文稿</vt:lpstr>
      <vt:lpstr>工作应用场景</vt:lpstr>
      <vt:lpstr>工作应用场景</vt:lpstr>
      <vt:lpstr>行转列：多行转单列</vt:lpstr>
      <vt:lpstr>行转列：多行转单列</vt:lpstr>
      <vt:lpstr>行转列：多行转单列</vt:lpstr>
      <vt:lpstr>行转列：多行转单列</vt:lpstr>
      <vt:lpstr>行转列：多行转单列</vt:lpstr>
      <vt:lpstr>行转列：多行转单列</vt:lpstr>
      <vt:lpstr>行转列：多行转单列</vt:lpstr>
      <vt:lpstr>列转行：单列转多行</vt:lpstr>
      <vt:lpstr>列转行：单列转多行</vt:lpstr>
      <vt:lpstr>列转行：单列转多行</vt:lpstr>
      <vt:lpstr>列转行：单列转多行</vt:lpstr>
      <vt:lpstr>PowerPoint 演示文稿</vt:lpstr>
      <vt:lpstr>应用场景</vt:lpstr>
      <vt:lpstr>应用场景</vt:lpstr>
      <vt:lpstr>Hive中的JSON处理方式</vt:lpstr>
      <vt:lpstr>JSON函数：get_json_object</vt:lpstr>
      <vt:lpstr>JSON函数：get_json_object</vt:lpstr>
      <vt:lpstr>JSON函数：get_json_object</vt:lpstr>
      <vt:lpstr>JSON函数：get_json_object</vt:lpstr>
      <vt:lpstr>JSON函数：json_tuple</vt:lpstr>
      <vt:lpstr>JSON函数：json_tuple</vt:lpstr>
      <vt:lpstr>JSONSerde</vt:lpstr>
      <vt:lpstr>JSONSerde</vt:lpstr>
      <vt:lpstr>JSONSerde</vt:lpstr>
      <vt:lpstr>JSON数据处理</vt:lpstr>
      <vt:lpstr>Hive 窗口函数</vt:lpstr>
      <vt:lpstr>PowerPoint 演示文稿</vt:lpstr>
      <vt:lpstr>Hive Windows Functions 窗口函数</vt:lpstr>
      <vt:lpstr>Hive Windows Functions 窗口函数</vt:lpstr>
      <vt:lpstr>Hive Windows Functions 窗口函数</vt:lpstr>
      <vt:lpstr>PowerPoint 演示文稿</vt:lpstr>
      <vt:lpstr>Hive Windows Functions 窗口函数</vt:lpstr>
      <vt:lpstr>Hive Windows Functions 窗口函数</vt:lpstr>
      <vt:lpstr>Hive Windows Functions 窗口函数</vt:lpstr>
      <vt:lpstr>PowerPoint 演示文稿</vt:lpstr>
      <vt:lpstr>Hive Windows Functions 窗口函数</vt:lpstr>
      <vt:lpstr>Hive Windows Functions 窗口函数</vt:lpstr>
      <vt:lpstr>Hive 窗口聚合函数</vt:lpstr>
      <vt:lpstr>Hive 窗口聚合函数</vt:lpstr>
      <vt:lpstr>Hive 窗口聚合函数</vt:lpstr>
      <vt:lpstr>Hive 窗口聚合函数</vt:lpstr>
      <vt:lpstr>Hive 窗口聚合函数</vt:lpstr>
      <vt:lpstr>Hive 窗口聚合函数</vt:lpstr>
      <vt:lpstr>Hive 窗口聚合函数</vt:lpstr>
      <vt:lpstr>Hive 窗口聚合函数</vt:lpstr>
      <vt:lpstr>Hive 窗口聚合函数</vt:lpstr>
      <vt:lpstr>Hive 窗口聚合函数</vt:lpstr>
      <vt:lpstr>Hive 窗口聚合函数</vt:lpstr>
      <vt:lpstr>PowerPoint 演示文稿</vt:lpstr>
      <vt:lpstr>Hive Windows Functions 窗口函数</vt:lpstr>
      <vt:lpstr>Hive 窗口函数window子句</vt:lpstr>
      <vt:lpstr>PowerPoint 演示文稿</vt:lpstr>
      <vt:lpstr>Hive Windows Functions 窗口函数</vt:lpstr>
      <vt:lpstr>Hive Windows Functions 窗口函数</vt:lpstr>
      <vt:lpstr>Hive Windows Functions 窗口函数</vt:lpstr>
      <vt:lpstr>Hive Windows Functions 窗口函数</vt:lpstr>
      <vt:lpstr>Hive Windows Functions 窗口函数</vt:lpstr>
      <vt:lpstr>Hive Windows Functions 窗口函数</vt:lpstr>
      <vt:lpstr>PowerPoint 演示文稿</vt:lpstr>
      <vt:lpstr>Hive Windows Functions 窗口函数</vt:lpstr>
      <vt:lpstr>Hive Windows Functions 窗口函数</vt:lpstr>
      <vt:lpstr>Hive Windows Functions 窗口函数</vt:lpstr>
      <vt:lpstr>Hive 数据压缩、文件存储格式</vt:lpstr>
      <vt:lpstr>PowerPoint 演示文稿</vt:lpstr>
      <vt:lpstr>Hive文件存储格式</vt:lpstr>
      <vt:lpstr>Hive文件存储格式</vt:lpstr>
      <vt:lpstr>Hive文件存储格式</vt:lpstr>
      <vt:lpstr>Hive文件存储格式</vt:lpstr>
      <vt:lpstr>Hive文件存储格式</vt:lpstr>
      <vt:lpstr>Hive文件存储格式</vt:lpstr>
      <vt:lpstr>Hive文件存储格式</vt:lpstr>
      <vt:lpstr>Hive文件存储格式</vt:lpstr>
      <vt:lpstr>Hive文件存储格式</vt:lpstr>
      <vt:lpstr>Hive文件存储格式</vt:lpstr>
      <vt:lpstr>Hive文件存储格式</vt:lpstr>
      <vt:lpstr>Hive文件存储格式</vt:lpstr>
      <vt:lpstr>Hive文件存储格式</vt:lpstr>
      <vt:lpstr>PowerPoint 演示文稿</vt:lpstr>
      <vt:lpstr>Hive数据压缩</vt:lpstr>
      <vt:lpstr>Hive数据压缩</vt:lpstr>
      <vt:lpstr>Hive数据压缩</vt:lpstr>
      <vt:lpstr>Hive数据压缩</vt:lpstr>
      <vt:lpstr>Hive数据压缩</vt:lpstr>
      <vt:lpstr>Hive数据压缩</vt:lpstr>
      <vt:lpstr>Hive数据压缩</vt:lpstr>
      <vt:lpstr>Hive 通用性能优化</vt:lpstr>
      <vt:lpstr>PowerPoint 演示文稿</vt:lpstr>
      <vt:lpstr>Hive 通用性能优化</vt:lpstr>
      <vt:lpstr>Hive 通用性能优化</vt:lpstr>
      <vt:lpstr>PowerPoint 演示文稿</vt:lpstr>
      <vt:lpstr>Hive 通用性能优化</vt:lpstr>
      <vt:lpstr>Hive 通用性能优化</vt:lpstr>
      <vt:lpstr>Hive 通用性能优化</vt:lpstr>
      <vt:lpstr>PowerPoint 演示文稿</vt:lpstr>
      <vt:lpstr>Hive 通用性能优化</vt:lpstr>
      <vt:lpstr>Hive 通用性能优化</vt:lpstr>
      <vt:lpstr>Hive 通用性能优化</vt:lpstr>
      <vt:lpstr>Hive 通用性能优化</vt:lpstr>
      <vt:lpstr>Hive 通用性能优化</vt:lpstr>
      <vt:lpstr>Hive 通用性能优化</vt:lpstr>
      <vt:lpstr>Hive 通用性能优化</vt:lpstr>
      <vt:lpstr>PowerPoint 演示文稿</vt:lpstr>
      <vt:lpstr>Hive 通用性能优化</vt:lpstr>
      <vt:lpstr>Hive 通用性能优化</vt:lpstr>
      <vt:lpstr>Hive 通用性能优化</vt:lpstr>
      <vt:lpstr>Hive 通用性能优化</vt:lpstr>
      <vt:lpstr>Hive 通用性能优化</vt:lpstr>
      <vt:lpstr>Hive 通用性能优化</vt:lpstr>
      <vt:lpstr>Hive 通用性能优化</vt:lpstr>
      <vt:lpstr>Hive 通用性能优化</vt:lpstr>
      <vt:lpstr>Hive 通用性能优化</vt:lpstr>
      <vt:lpstr>PowerPoint 演示文稿</vt:lpstr>
      <vt:lpstr>Hive 通用性能优化</vt:lpstr>
      <vt:lpstr>Hive 通用性能优化</vt:lpstr>
      <vt:lpstr>PowerPoint 演示文稿</vt:lpstr>
      <vt:lpstr>Hive 通用性能优化</vt:lpstr>
      <vt:lpstr>Hive 通用性能优化</vt:lpstr>
      <vt:lpstr>Hive 通用性能优化</vt:lpstr>
      <vt:lpstr>Hive 通用性能优化</vt:lpstr>
      <vt:lpstr>Hive 通用性能优化</vt:lpstr>
      <vt:lpstr>Hive 通用性能优化</vt:lpstr>
      <vt:lpstr>PowerPoint 演示文稿</vt:lpstr>
      <vt:lpstr>Hive 通用性能优化</vt:lpstr>
      <vt:lpstr>Hive 通用性能优化</vt:lpstr>
      <vt:lpstr>Hive 通用性能优化</vt:lpstr>
      <vt:lpstr>Hive函数高阶应用、性能调优</vt:lpstr>
      <vt:lpstr>Hive函数高阶应用、性能调优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8802</dc:creator>
  <cp:lastModifiedBy>劉　崇玖</cp:lastModifiedBy>
  <cp:revision>1924</cp:revision>
  <dcterms:created xsi:type="dcterms:W3CDTF">2020-03-31T02:23:27Z</dcterms:created>
  <dcterms:modified xsi:type="dcterms:W3CDTF">2024-11-06T06:52:15Z</dcterms:modified>
</cp:coreProperties>
</file>